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1"/>
  </p:notesMasterIdLst>
  <p:handoutMasterIdLst>
    <p:handoutMasterId r:id="rId22"/>
  </p:handoutMasterIdLst>
  <p:sldIdLst>
    <p:sldId id="256" r:id="rId2"/>
    <p:sldId id="1862" r:id="rId3"/>
    <p:sldId id="2028" r:id="rId4"/>
    <p:sldId id="2029" r:id="rId5"/>
    <p:sldId id="2030" r:id="rId6"/>
    <p:sldId id="2031" r:id="rId7"/>
    <p:sldId id="2032" r:id="rId8"/>
    <p:sldId id="1960" r:id="rId9"/>
    <p:sldId id="2034" r:id="rId10"/>
    <p:sldId id="2035" r:id="rId11"/>
    <p:sldId id="2036" r:id="rId12"/>
    <p:sldId id="1965" r:id="rId13"/>
    <p:sldId id="1966" r:id="rId14"/>
    <p:sldId id="1973" r:id="rId15"/>
    <p:sldId id="1967" r:id="rId16"/>
    <p:sldId id="1968" r:id="rId17"/>
    <p:sldId id="1969" r:id="rId18"/>
    <p:sldId id="1970" r:id="rId19"/>
    <p:sldId id="2037" r:id="rId20"/>
  </p:sldIdLst>
  <p:sldSz cx="12192000" cy="6858000"/>
  <p:notesSz cx="6858000" cy="9144000"/>
  <p:embeddedFontLst>
    <p:embeddedFont>
      <p:font typeface="Open Sans" panose="020B0606030504020204" pitchFamily="34" charset="0"/>
      <p:regular r:id="rId23"/>
      <p:bold r:id="rId24"/>
      <p:italic r:id="rId25"/>
      <p:boldItalic r:id="rId26"/>
    </p:embeddedFont>
    <p:embeddedFont>
      <p:font typeface="Open Sans bold" panose="020B0706030804020204"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2"/>
            <p14:sldId id="2028"/>
            <p14:sldId id="2029"/>
            <p14:sldId id="2030"/>
            <p14:sldId id="2031"/>
            <p14:sldId id="2032"/>
            <p14:sldId id="1960"/>
            <p14:sldId id="2034"/>
            <p14:sldId id="2035"/>
            <p14:sldId id="2036"/>
            <p14:sldId id="1965"/>
            <p14:sldId id="1966"/>
            <p14:sldId id="1973"/>
            <p14:sldId id="1967"/>
            <p14:sldId id="1968"/>
            <p14:sldId id="1969"/>
            <p14:sldId id="1970"/>
            <p14:sldId id="203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277" autoAdjust="0"/>
    <p:restoredTop sz="96311" autoAdjust="0"/>
  </p:normalViewPr>
  <p:slideViewPr>
    <p:cSldViewPr snapToGrid="0" showGuides="1">
      <p:cViewPr varScale="1">
        <p:scale>
          <a:sx n="110" d="100"/>
          <a:sy n="110" d="100"/>
        </p:scale>
        <p:origin x="176" y="448"/>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4/17/25</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4/17/25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image" Target="../media/image26.emf"/><Relationship Id="rId1" Type="http://schemas.openxmlformats.org/officeDocument/2006/relationships/slideLayout" Target="../slideLayouts/slideLayout4.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 Id="rId9" Type="http://schemas.openxmlformats.org/officeDocument/2006/relationships/image" Target="../media/image33.emf"/></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emf"/><Relationship Id="rId1" Type="http://schemas.openxmlformats.org/officeDocument/2006/relationships/slideLayout" Target="../slideLayouts/slideLayout4.xml"/><Relationship Id="rId5" Type="http://schemas.openxmlformats.org/officeDocument/2006/relationships/image" Target="../media/image36.emf"/><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image" Target="../media/image11.emf"/><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4.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A Verification and Validation</a:t>
            </a:r>
            <a:br>
              <a:rPr lang="en-US" sz="3000" dirty="0"/>
            </a:br>
            <a:r>
              <a:rPr lang="en-US" sz="3000" dirty="0"/>
              <a:t>(V&amp;V) Methodology: Laboratory</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/laboratory/3d_tet4_pipe: </a:t>
            </a:r>
            <a:br>
              <a:rPr lang="en-US" dirty="0"/>
            </a:br>
            <a:r>
              <a:rPr lang="en-US" dirty="0"/>
              <a:t>Geometry/Boundary Conditions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No-slip (walls) outer pipe</a:t>
            </a:r>
          </a:p>
          <a:p>
            <a:pPr marL="342900" indent="-342900">
              <a:buFont typeface="Arial" panose="020B0604020202020204" pitchFamily="34" charset="0"/>
              <a:buChar char="•"/>
            </a:pPr>
            <a:r>
              <a:rPr lang="en-US" dirty="0"/>
              <a:t>Periodic (left and right) with a constant body force …or… Open (left and right pressure drop)</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7" name="Picture 6">
            <a:extLst>
              <a:ext uri="{FF2B5EF4-FFF2-40B4-BE49-F238E27FC236}">
                <a16:creationId xmlns:a16="http://schemas.microsoft.com/office/drawing/2014/main" id="{5314A52B-7726-990C-1C55-FA27355C9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639" y="2350932"/>
            <a:ext cx="8076721" cy="4120455"/>
          </a:xfrm>
          <a:prstGeom prst="rect">
            <a:avLst/>
          </a:prstGeom>
        </p:spPr>
      </p:pic>
    </p:spTree>
    <p:extLst>
      <p:ext uri="{BB962C8B-B14F-4D97-AF65-F5344CB8AC3E}">
        <p14:creationId xmlns:p14="http://schemas.microsoft.com/office/powerpoint/2010/main" val="253858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 3d_tet4_pipe: </a:t>
            </a:r>
            <a:br>
              <a:rPr lang="en-US" dirty="0"/>
            </a:br>
            <a:r>
              <a:rPr lang="en-US" dirty="0"/>
              <a:t>Equations </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Subject to the imposed conditions, the axial momentum equation (cylindrical coordinates) reduces to: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 analytical solutions (at a given Reynolds number):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Quadratic profile</a:t>
            </a:r>
          </a:p>
          <a:p>
            <a:pPr marL="342900" indent="-342900">
              <a:buFont typeface="Arial" panose="020B0604020202020204" pitchFamily="34" charset="0"/>
              <a:buChar char="•"/>
            </a:pPr>
            <a:r>
              <a:rPr lang="en-US" dirty="0"/>
              <a:t>Wall shear stress, and pressure gradient balance</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6" name="Picture 5">
            <a:extLst>
              <a:ext uri="{FF2B5EF4-FFF2-40B4-BE49-F238E27FC236}">
                <a16:creationId xmlns:a16="http://schemas.microsoft.com/office/drawing/2014/main" id="{F0242CC5-5E12-53A7-DAC3-2841EBF5A485}"/>
              </a:ext>
            </a:extLst>
          </p:cNvPr>
          <p:cNvPicPr>
            <a:picLocks noChangeAspect="1"/>
          </p:cNvPicPr>
          <p:nvPr/>
        </p:nvPicPr>
        <p:blipFill>
          <a:blip r:embed="rId2"/>
          <a:stretch>
            <a:fillRect/>
          </a:stretch>
        </p:blipFill>
        <p:spPr>
          <a:xfrm>
            <a:off x="2494330" y="2229461"/>
            <a:ext cx="1765300" cy="596900"/>
          </a:xfrm>
          <a:prstGeom prst="rect">
            <a:avLst/>
          </a:prstGeom>
        </p:spPr>
      </p:pic>
      <p:pic>
        <p:nvPicPr>
          <p:cNvPr id="11" name="Picture 10">
            <a:extLst>
              <a:ext uri="{FF2B5EF4-FFF2-40B4-BE49-F238E27FC236}">
                <a16:creationId xmlns:a16="http://schemas.microsoft.com/office/drawing/2014/main" id="{25C3D375-D92A-FAB5-6C25-2E0658DA1791}"/>
              </a:ext>
            </a:extLst>
          </p:cNvPr>
          <p:cNvPicPr>
            <a:picLocks noChangeAspect="1"/>
          </p:cNvPicPr>
          <p:nvPr/>
        </p:nvPicPr>
        <p:blipFill>
          <a:blip r:embed="rId3"/>
          <a:stretch>
            <a:fillRect/>
          </a:stretch>
        </p:blipFill>
        <p:spPr>
          <a:xfrm>
            <a:off x="1319335" y="3929919"/>
            <a:ext cx="2501900" cy="622300"/>
          </a:xfrm>
          <a:prstGeom prst="rect">
            <a:avLst/>
          </a:prstGeom>
        </p:spPr>
      </p:pic>
      <p:pic>
        <p:nvPicPr>
          <p:cNvPr id="12" name="Picture 11">
            <a:extLst>
              <a:ext uri="{FF2B5EF4-FFF2-40B4-BE49-F238E27FC236}">
                <a16:creationId xmlns:a16="http://schemas.microsoft.com/office/drawing/2014/main" id="{D8A8494E-6376-8AE0-57E3-F4248F58CF51}"/>
              </a:ext>
            </a:extLst>
          </p:cNvPr>
          <p:cNvPicPr>
            <a:picLocks noChangeAspect="1"/>
          </p:cNvPicPr>
          <p:nvPr/>
        </p:nvPicPr>
        <p:blipFill>
          <a:blip r:embed="rId4"/>
          <a:stretch>
            <a:fillRect/>
          </a:stretch>
        </p:blipFill>
        <p:spPr>
          <a:xfrm>
            <a:off x="4368067" y="3917219"/>
            <a:ext cx="2971800" cy="647700"/>
          </a:xfrm>
          <a:prstGeom prst="rect">
            <a:avLst/>
          </a:prstGeom>
        </p:spPr>
      </p:pic>
      <p:pic>
        <p:nvPicPr>
          <p:cNvPr id="13" name="Picture 12">
            <a:extLst>
              <a:ext uri="{FF2B5EF4-FFF2-40B4-BE49-F238E27FC236}">
                <a16:creationId xmlns:a16="http://schemas.microsoft.com/office/drawing/2014/main" id="{849FA672-7411-16D6-6769-90E0C1AD4292}"/>
              </a:ext>
            </a:extLst>
          </p:cNvPr>
          <p:cNvPicPr>
            <a:picLocks noChangeAspect="1"/>
          </p:cNvPicPr>
          <p:nvPr/>
        </p:nvPicPr>
        <p:blipFill>
          <a:blip r:embed="rId5"/>
          <a:stretch>
            <a:fillRect/>
          </a:stretch>
        </p:blipFill>
        <p:spPr>
          <a:xfrm>
            <a:off x="7886699" y="3898169"/>
            <a:ext cx="2019300" cy="685800"/>
          </a:xfrm>
          <a:prstGeom prst="rect">
            <a:avLst/>
          </a:prstGeom>
        </p:spPr>
      </p:pic>
      <p:pic>
        <p:nvPicPr>
          <p:cNvPr id="14" name="Picture 13">
            <a:extLst>
              <a:ext uri="{FF2B5EF4-FFF2-40B4-BE49-F238E27FC236}">
                <a16:creationId xmlns:a16="http://schemas.microsoft.com/office/drawing/2014/main" id="{39EC0FCC-6C75-9407-404A-E99A8A1A346B}"/>
              </a:ext>
            </a:extLst>
          </p:cNvPr>
          <p:cNvPicPr>
            <a:picLocks noChangeAspect="1"/>
          </p:cNvPicPr>
          <p:nvPr/>
        </p:nvPicPr>
        <p:blipFill>
          <a:blip r:embed="rId6"/>
          <a:stretch>
            <a:fillRect/>
          </a:stretch>
        </p:blipFill>
        <p:spPr>
          <a:xfrm>
            <a:off x="5054113" y="2229461"/>
            <a:ext cx="1485900" cy="596900"/>
          </a:xfrm>
          <a:prstGeom prst="rect">
            <a:avLst/>
          </a:prstGeom>
        </p:spPr>
      </p:pic>
      <p:pic>
        <p:nvPicPr>
          <p:cNvPr id="15" name="Picture 14">
            <a:extLst>
              <a:ext uri="{FF2B5EF4-FFF2-40B4-BE49-F238E27FC236}">
                <a16:creationId xmlns:a16="http://schemas.microsoft.com/office/drawing/2014/main" id="{CFE02906-A204-F092-D88E-0E3CA6044C0A}"/>
              </a:ext>
            </a:extLst>
          </p:cNvPr>
          <p:cNvPicPr>
            <a:picLocks noChangeAspect="1"/>
          </p:cNvPicPr>
          <p:nvPr/>
        </p:nvPicPr>
        <p:blipFill>
          <a:blip r:embed="rId7"/>
          <a:stretch>
            <a:fillRect/>
          </a:stretch>
        </p:blipFill>
        <p:spPr>
          <a:xfrm>
            <a:off x="7302012" y="2381861"/>
            <a:ext cx="1320800" cy="292100"/>
          </a:xfrm>
          <a:prstGeom prst="rect">
            <a:avLst/>
          </a:prstGeom>
        </p:spPr>
      </p:pic>
      <p:pic>
        <p:nvPicPr>
          <p:cNvPr id="16" name="Picture 15">
            <a:extLst>
              <a:ext uri="{FF2B5EF4-FFF2-40B4-BE49-F238E27FC236}">
                <a16:creationId xmlns:a16="http://schemas.microsoft.com/office/drawing/2014/main" id="{07149C61-B876-B80D-B0F5-34D1ACD2BFA8}"/>
              </a:ext>
            </a:extLst>
          </p:cNvPr>
          <p:cNvPicPr>
            <a:picLocks noChangeAspect="1"/>
          </p:cNvPicPr>
          <p:nvPr/>
        </p:nvPicPr>
        <p:blipFill>
          <a:blip r:embed="rId8"/>
          <a:stretch>
            <a:fillRect/>
          </a:stretch>
        </p:blipFill>
        <p:spPr>
          <a:xfrm>
            <a:off x="7688385" y="3156625"/>
            <a:ext cx="1574800" cy="647700"/>
          </a:xfrm>
          <a:prstGeom prst="rect">
            <a:avLst/>
          </a:prstGeom>
        </p:spPr>
      </p:pic>
      <p:pic>
        <p:nvPicPr>
          <p:cNvPr id="17" name="Picture 16">
            <a:extLst>
              <a:ext uri="{FF2B5EF4-FFF2-40B4-BE49-F238E27FC236}">
                <a16:creationId xmlns:a16="http://schemas.microsoft.com/office/drawing/2014/main" id="{2384C4F8-AEB7-4A5E-6F81-E5C16448EA43}"/>
              </a:ext>
            </a:extLst>
          </p:cNvPr>
          <p:cNvPicPr>
            <a:picLocks noChangeAspect="1"/>
          </p:cNvPicPr>
          <p:nvPr/>
        </p:nvPicPr>
        <p:blipFill>
          <a:blip r:embed="rId9"/>
          <a:stretch>
            <a:fillRect/>
          </a:stretch>
        </p:blipFill>
        <p:spPr>
          <a:xfrm>
            <a:off x="4259630" y="6153887"/>
            <a:ext cx="2463800" cy="635000"/>
          </a:xfrm>
          <a:prstGeom prst="rect">
            <a:avLst/>
          </a:prstGeom>
        </p:spPr>
      </p:pic>
    </p:spTree>
    <p:extLst>
      <p:ext uri="{BB962C8B-B14F-4D97-AF65-F5344CB8AC3E}">
        <p14:creationId xmlns:p14="http://schemas.microsoft.com/office/powerpoint/2010/main" val="378195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507FC-D83C-6C91-8101-0707265352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AE00C3-E6F0-E366-1E5D-ED421069B9E1}"/>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 3d_tet4_pipe: </a:t>
            </a:r>
            <a:br>
              <a:rPr lang="en-US" dirty="0"/>
            </a:br>
            <a:r>
              <a:rPr lang="en-US" dirty="0"/>
              <a:t>Sizing </a:t>
            </a:r>
          </a:p>
        </p:txBody>
      </p:sp>
      <p:sp>
        <p:nvSpPr>
          <p:cNvPr id="3" name="Slide Number Placeholder 2">
            <a:extLst>
              <a:ext uri="{FF2B5EF4-FFF2-40B4-BE49-F238E27FC236}">
                <a16:creationId xmlns:a16="http://schemas.microsoft.com/office/drawing/2014/main" id="{43435B2B-188C-F767-CA44-DE111B0E5859}"/>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6" name="Content Placeholder 3">
            <a:extLst>
              <a:ext uri="{FF2B5EF4-FFF2-40B4-BE49-F238E27FC236}">
                <a16:creationId xmlns:a16="http://schemas.microsoft.com/office/drawing/2014/main" id="{F9D2E289-00C0-16A0-0D2D-3CD23FCFA569}"/>
              </a:ext>
            </a:extLst>
          </p:cNvPr>
          <p:cNvSpPr>
            <a:spLocks noGrp="1"/>
          </p:cNvSpPr>
          <p:nvPr>
            <p:ph sz="quarter" idx="11"/>
          </p:nvPr>
        </p:nvSpPr>
        <p:spPr>
          <a:xfrm>
            <a:off x="647700" y="1409700"/>
            <a:ext cx="3257035" cy="4610100"/>
          </a:xfrm>
        </p:spPr>
        <p:txBody>
          <a:bodyPr/>
          <a:lstStyle/>
          <a:p>
            <a:pPr marL="342900" indent="-342900">
              <a:buFont typeface="Arial" panose="020B0604020202020204" pitchFamily="34" charset="0"/>
              <a:buChar char="•"/>
            </a:pPr>
            <a:r>
              <a:rPr lang="en-US" dirty="0"/>
              <a:t>Let’s run at Re</a:t>
            </a:r>
            <a:r>
              <a:rPr lang="en-US" baseline="-25000" dirty="0">
                <a:latin typeface="Symbol" pitchFamily="2" charset="2"/>
              </a:rPr>
              <a:t>t</a:t>
            </a:r>
            <a:r>
              <a:rPr lang="en-US" dirty="0"/>
              <a:t>=20</a:t>
            </a:r>
          </a:p>
          <a:p>
            <a:endParaRPr lang="en-US" dirty="0"/>
          </a:p>
          <a:p>
            <a:r>
              <a:rPr lang="en-US" dirty="0"/>
              <a:t>Reynolds number: </a:t>
            </a:r>
          </a:p>
          <a:p>
            <a:pPr marL="342900" indent="-342900">
              <a:buFont typeface="Arial" panose="020B0604020202020204" pitchFamily="34" charset="0"/>
              <a:buChar char="•"/>
            </a:pPr>
            <a:r>
              <a:rPr lang="en-US" dirty="0"/>
              <a:t>Ratio of inertial to viscous forces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this channel, define Reynolds number based on the wall friction velocity, </a:t>
            </a:r>
            <a:r>
              <a:rPr lang="en-US" dirty="0" err="1"/>
              <a:t>u</a:t>
            </a:r>
            <a:r>
              <a:rPr lang="en-US" baseline="-25000" dirty="0" err="1">
                <a:latin typeface="Symbol" pitchFamily="2" charset="2"/>
              </a:rPr>
              <a:t>t</a:t>
            </a:r>
            <a:r>
              <a:rPr lang="en-US" baseline="-25000" dirty="0">
                <a:latin typeface="Symbol" pitchFamily="2" charset="2"/>
              </a:rPr>
              <a:t> </a:t>
            </a:r>
            <a:r>
              <a:rPr lang="en-US" dirty="0"/>
              <a:t>(at d</a:t>
            </a:r>
            <a:r>
              <a:rPr lang="en-US" baseline="-25000" dirty="0"/>
              <a:t>o</a:t>
            </a:r>
            <a:r>
              <a:rPr lang="en-US" dirty="0"/>
              <a:t> length scale)</a:t>
            </a:r>
          </a:p>
        </p:txBody>
      </p:sp>
      <p:pic>
        <p:nvPicPr>
          <p:cNvPr id="8" name="Picture 7">
            <a:extLst>
              <a:ext uri="{FF2B5EF4-FFF2-40B4-BE49-F238E27FC236}">
                <a16:creationId xmlns:a16="http://schemas.microsoft.com/office/drawing/2014/main" id="{0E87278B-90AB-156C-596D-A161A00E2805}"/>
              </a:ext>
            </a:extLst>
          </p:cNvPr>
          <p:cNvPicPr>
            <a:picLocks noChangeAspect="1"/>
          </p:cNvPicPr>
          <p:nvPr/>
        </p:nvPicPr>
        <p:blipFill>
          <a:blip r:embed="rId2"/>
          <a:stretch>
            <a:fillRect/>
          </a:stretch>
        </p:blipFill>
        <p:spPr>
          <a:xfrm>
            <a:off x="1367824" y="3387624"/>
            <a:ext cx="1498600" cy="647700"/>
          </a:xfrm>
          <a:prstGeom prst="rect">
            <a:avLst/>
          </a:prstGeom>
        </p:spPr>
      </p:pic>
      <p:pic>
        <p:nvPicPr>
          <p:cNvPr id="4" name="Picture 3">
            <a:extLst>
              <a:ext uri="{FF2B5EF4-FFF2-40B4-BE49-F238E27FC236}">
                <a16:creationId xmlns:a16="http://schemas.microsoft.com/office/drawing/2014/main" id="{396D5035-0338-1950-5E06-89BB95BD36E9}"/>
              </a:ext>
            </a:extLst>
          </p:cNvPr>
          <p:cNvPicPr>
            <a:picLocks noChangeAspect="1"/>
          </p:cNvPicPr>
          <p:nvPr/>
        </p:nvPicPr>
        <p:blipFill>
          <a:blip r:embed="rId3">
            <a:extLst>
              <a:ext uri="{28A0092B-C50C-407E-A947-70E740481C1C}">
                <a14:useLocalDpi xmlns:a14="http://schemas.microsoft.com/office/drawing/2010/main" val="0"/>
              </a:ext>
            </a:extLst>
          </a:blip>
          <a:srcRect t="14094"/>
          <a:stretch/>
        </p:blipFill>
        <p:spPr>
          <a:xfrm>
            <a:off x="3941806" y="1036036"/>
            <a:ext cx="7772400" cy="3517426"/>
          </a:xfrm>
          <a:prstGeom prst="rect">
            <a:avLst/>
          </a:prstGeom>
        </p:spPr>
      </p:pic>
      <p:pic>
        <p:nvPicPr>
          <p:cNvPr id="7" name="Picture 6">
            <a:extLst>
              <a:ext uri="{FF2B5EF4-FFF2-40B4-BE49-F238E27FC236}">
                <a16:creationId xmlns:a16="http://schemas.microsoft.com/office/drawing/2014/main" id="{C31E600C-1D40-4B74-EE18-56E385D6DD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1806" y="4250412"/>
            <a:ext cx="7772400" cy="2106760"/>
          </a:xfrm>
          <a:prstGeom prst="rect">
            <a:avLst/>
          </a:prstGeom>
        </p:spPr>
      </p:pic>
      <p:pic>
        <p:nvPicPr>
          <p:cNvPr id="10" name="Picture 9">
            <a:extLst>
              <a:ext uri="{FF2B5EF4-FFF2-40B4-BE49-F238E27FC236}">
                <a16:creationId xmlns:a16="http://schemas.microsoft.com/office/drawing/2014/main" id="{25BE6C17-A482-40C1-6150-650A8877D6AD}"/>
              </a:ext>
            </a:extLst>
          </p:cNvPr>
          <p:cNvPicPr>
            <a:picLocks noChangeAspect="1"/>
          </p:cNvPicPr>
          <p:nvPr/>
        </p:nvPicPr>
        <p:blipFill>
          <a:blip r:embed="rId5"/>
          <a:stretch>
            <a:fillRect/>
          </a:stretch>
        </p:blipFill>
        <p:spPr>
          <a:xfrm>
            <a:off x="1317024" y="5949043"/>
            <a:ext cx="1600200" cy="647700"/>
          </a:xfrm>
          <a:prstGeom prst="rect">
            <a:avLst/>
          </a:prstGeom>
        </p:spPr>
      </p:pic>
    </p:spTree>
    <p:extLst>
      <p:ext uri="{BB962C8B-B14F-4D97-AF65-F5344CB8AC3E}">
        <p14:creationId xmlns:p14="http://schemas.microsoft.com/office/powerpoint/2010/main" val="338830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61BBF-CF05-C892-BFAF-14049D9692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25A119-9B86-4316-2B3A-51D737A7599C}"/>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/laboratory/2d_quad9_channel: </a:t>
            </a:r>
            <a:br>
              <a:rPr lang="en-US" dirty="0"/>
            </a:br>
            <a:r>
              <a:rPr lang="en-US" dirty="0"/>
              <a:t>Simulation Results </a:t>
            </a:r>
          </a:p>
        </p:txBody>
      </p:sp>
      <p:sp>
        <p:nvSpPr>
          <p:cNvPr id="3" name="Slide Number Placeholder 2">
            <a:extLst>
              <a:ext uri="{FF2B5EF4-FFF2-40B4-BE49-F238E27FC236}">
                <a16:creationId xmlns:a16="http://schemas.microsoft.com/office/drawing/2014/main" id="{334A6E02-CF51-89D7-F9C7-AAADDDA21C34}"/>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10" name="Content Placeholder 3">
            <a:extLst>
              <a:ext uri="{FF2B5EF4-FFF2-40B4-BE49-F238E27FC236}">
                <a16:creationId xmlns:a16="http://schemas.microsoft.com/office/drawing/2014/main" id="{D9105807-BF38-D2DD-11C1-CAAC913A079C}"/>
              </a:ext>
            </a:extLst>
          </p:cNvPr>
          <p:cNvSpPr>
            <a:spLocks noGrp="1"/>
          </p:cNvSpPr>
          <p:nvPr>
            <p:ph sz="quarter" idx="11"/>
          </p:nvPr>
        </p:nvSpPr>
        <p:spPr>
          <a:xfrm>
            <a:off x="647700" y="1409700"/>
            <a:ext cx="3257035" cy="4610100"/>
          </a:xfrm>
        </p:spPr>
        <p:txBody>
          <a:bodyPr>
            <a:normAutofit/>
          </a:bodyPr>
          <a:lstStyle/>
          <a:p>
            <a:r>
              <a:rPr lang="en-US" dirty="0"/>
              <a:t>Analytical Expression:</a:t>
            </a:r>
          </a:p>
          <a:p>
            <a:endParaRPr lang="en-US" dirty="0"/>
          </a:p>
          <a:p>
            <a:endParaRPr lang="en-US" dirty="0"/>
          </a:p>
          <a:p>
            <a:endParaRPr lang="en-US" dirty="0"/>
          </a:p>
          <a:p>
            <a:endParaRPr lang="en-US" dirty="0"/>
          </a:p>
          <a:p>
            <a:endParaRPr lang="en-US" dirty="0"/>
          </a:p>
          <a:p>
            <a:endParaRPr lang="en-US" dirty="0"/>
          </a:p>
          <a:p>
            <a:r>
              <a:rPr lang="en-US" dirty="0"/>
              <a:t>Non-zero error when evaluating the norm at the nodes… </a:t>
            </a:r>
          </a:p>
        </p:txBody>
      </p:sp>
      <p:pic>
        <p:nvPicPr>
          <p:cNvPr id="4" name="Picture 3">
            <a:extLst>
              <a:ext uri="{FF2B5EF4-FFF2-40B4-BE49-F238E27FC236}">
                <a16:creationId xmlns:a16="http://schemas.microsoft.com/office/drawing/2014/main" id="{3BD2974B-0B38-666E-77DA-3EB0D0FC5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3767" y="1409700"/>
            <a:ext cx="7932933" cy="4316198"/>
          </a:xfrm>
          <a:prstGeom prst="rect">
            <a:avLst/>
          </a:prstGeom>
        </p:spPr>
      </p:pic>
      <p:pic>
        <p:nvPicPr>
          <p:cNvPr id="5" name="Picture 4">
            <a:extLst>
              <a:ext uri="{FF2B5EF4-FFF2-40B4-BE49-F238E27FC236}">
                <a16:creationId xmlns:a16="http://schemas.microsoft.com/office/drawing/2014/main" id="{3CA3B7AE-40E4-2897-31CE-3C5CB8249282}"/>
              </a:ext>
            </a:extLst>
          </p:cNvPr>
          <p:cNvPicPr>
            <a:picLocks noChangeAspect="1"/>
          </p:cNvPicPr>
          <p:nvPr/>
        </p:nvPicPr>
        <p:blipFill>
          <a:blip r:embed="rId3">
            <a:extLst>
              <a:ext uri="{28A0092B-C50C-407E-A947-70E740481C1C}">
                <a14:useLocalDpi xmlns:a14="http://schemas.microsoft.com/office/drawing/2010/main" val="0"/>
              </a:ext>
            </a:extLst>
          </a:blip>
          <a:srcRect l="30611" t="65719" r="31675" b="25092"/>
          <a:stretch/>
        </p:blipFill>
        <p:spPr>
          <a:xfrm>
            <a:off x="415086" y="2301308"/>
            <a:ext cx="3348681" cy="849666"/>
          </a:xfrm>
          <a:prstGeom prst="rect">
            <a:avLst/>
          </a:prstGeom>
        </p:spPr>
      </p:pic>
    </p:spTree>
    <p:extLst>
      <p:ext uri="{BB962C8B-B14F-4D97-AF65-F5344CB8AC3E}">
        <p14:creationId xmlns:p14="http://schemas.microsoft.com/office/powerpoint/2010/main" val="222077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F93F4-65AC-AE20-8096-F9A112B9CB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97DAC3-E778-47ED-F063-DAB51348170C}"/>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/laboratory/2d_quad9_channel: </a:t>
            </a:r>
            <a:br>
              <a:rPr lang="en-US" dirty="0"/>
            </a:br>
            <a:r>
              <a:rPr lang="en-US" dirty="0"/>
              <a:t>Simulation Results </a:t>
            </a:r>
          </a:p>
        </p:txBody>
      </p:sp>
      <p:sp>
        <p:nvSpPr>
          <p:cNvPr id="3" name="Slide Number Placeholder 2">
            <a:extLst>
              <a:ext uri="{FF2B5EF4-FFF2-40B4-BE49-F238E27FC236}">
                <a16:creationId xmlns:a16="http://schemas.microsoft.com/office/drawing/2014/main" id="{4A757346-9F25-6553-D6F4-147F2313C143}"/>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10" name="Content Placeholder 3">
            <a:extLst>
              <a:ext uri="{FF2B5EF4-FFF2-40B4-BE49-F238E27FC236}">
                <a16:creationId xmlns:a16="http://schemas.microsoft.com/office/drawing/2014/main" id="{A09FB0C2-1649-E969-BE4A-89361C1D9E68}"/>
              </a:ext>
            </a:extLst>
          </p:cNvPr>
          <p:cNvSpPr>
            <a:spLocks noGrp="1"/>
          </p:cNvSpPr>
          <p:nvPr>
            <p:ph sz="quarter" idx="11"/>
          </p:nvPr>
        </p:nvSpPr>
        <p:spPr>
          <a:xfrm>
            <a:off x="647700" y="1409700"/>
            <a:ext cx="3257035" cy="4610100"/>
          </a:xfrm>
        </p:spPr>
        <p:txBody>
          <a:bodyPr>
            <a:normAutofit/>
          </a:bodyPr>
          <a:lstStyle/>
          <a:p>
            <a:r>
              <a:rPr lang="en-US" dirty="0"/>
              <a:t>Analytical Expression:</a:t>
            </a:r>
          </a:p>
          <a:p>
            <a:endParaRPr lang="en-US" dirty="0"/>
          </a:p>
          <a:p>
            <a:endParaRPr lang="en-US" dirty="0"/>
          </a:p>
          <a:p>
            <a:endParaRPr lang="en-US" dirty="0"/>
          </a:p>
          <a:p>
            <a:endParaRPr lang="en-US" dirty="0"/>
          </a:p>
          <a:p>
            <a:endParaRPr lang="en-US" dirty="0"/>
          </a:p>
          <a:p>
            <a:endParaRPr lang="en-US" dirty="0"/>
          </a:p>
          <a:p>
            <a:r>
              <a:rPr lang="en-US" dirty="0"/>
              <a:t>Non-zero error when evaluating the norm at the nodes… </a:t>
            </a:r>
          </a:p>
          <a:p>
            <a:r>
              <a:rPr lang="en-US" dirty="0"/>
              <a:t>What happened?</a:t>
            </a:r>
            <a:endParaRPr lang="en-US" i="1" dirty="0"/>
          </a:p>
        </p:txBody>
      </p:sp>
      <p:pic>
        <p:nvPicPr>
          <p:cNvPr id="4" name="Picture 3">
            <a:extLst>
              <a:ext uri="{FF2B5EF4-FFF2-40B4-BE49-F238E27FC236}">
                <a16:creationId xmlns:a16="http://schemas.microsoft.com/office/drawing/2014/main" id="{BA8878A6-CCDC-BE23-4352-DE533E029B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3767" y="1409700"/>
            <a:ext cx="7932933" cy="4316198"/>
          </a:xfrm>
          <a:prstGeom prst="rect">
            <a:avLst/>
          </a:prstGeom>
        </p:spPr>
      </p:pic>
      <p:pic>
        <p:nvPicPr>
          <p:cNvPr id="5" name="Picture 4">
            <a:extLst>
              <a:ext uri="{FF2B5EF4-FFF2-40B4-BE49-F238E27FC236}">
                <a16:creationId xmlns:a16="http://schemas.microsoft.com/office/drawing/2014/main" id="{7A3E4DDB-E6C3-E9C0-3F66-34ABAFEEF9E5}"/>
              </a:ext>
            </a:extLst>
          </p:cNvPr>
          <p:cNvPicPr>
            <a:picLocks noChangeAspect="1"/>
          </p:cNvPicPr>
          <p:nvPr/>
        </p:nvPicPr>
        <p:blipFill>
          <a:blip r:embed="rId3">
            <a:extLst>
              <a:ext uri="{28A0092B-C50C-407E-A947-70E740481C1C}">
                <a14:useLocalDpi xmlns:a14="http://schemas.microsoft.com/office/drawing/2010/main" val="0"/>
              </a:ext>
            </a:extLst>
          </a:blip>
          <a:srcRect l="30611" t="65719" r="31675" b="25092"/>
          <a:stretch/>
        </p:blipFill>
        <p:spPr>
          <a:xfrm>
            <a:off x="415086" y="2301308"/>
            <a:ext cx="3348681" cy="849666"/>
          </a:xfrm>
          <a:prstGeom prst="rect">
            <a:avLst/>
          </a:prstGeom>
        </p:spPr>
      </p:pic>
      <p:pic>
        <p:nvPicPr>
          <p:cNvPr id="6" name="Picture 5">
            <a:extLst>
              <a:ext uri="{FF2B5EF4-FFF2-40B4-BE49-F238E27FC236}">
                <a16:creationId xmlns:a16="http://schemas.microsoft.com/office/drawing/2014/main" id="{0D931119-6139-CACD-75C4-FEC24EE52BF0}"/>
              </a:ext>
            </a:extLst>
          </p:cNvPr>
          <p:cNvPicPr>
            <a:picLocks noChangeAspect="1"/>
          </p:cNvPicPr>
          <p:nvPr/>
        </p:nvPicPr>
        <p:blipFill>
          <a:blip r:embed="rId2">
            <a:extLst>
              <a:ext uri="{28A0092B-C50C-407E-A947-70E740481C1C}">
                <a14:useLocalDpi xmlns:a14="http://schemas.microsoft.com/office/drawing/2010/main" val="0"/>
              </a:ext>
            </a:extLst>
          </a:blip>
          <a:srcRect l="60386" r="15235" b="72547"/>
          <a:stretch/>
        </p:blipFill>
        <p:spPr>
          <a:xfrm>
            <a:off x="5297151" y="1271160"/>
            <a:ext cx="5007133" cy="3067793"/>
          </a:xfrm>
          <a:prstGeom prst="rect">
            <a:avLst/>
          </a:prstGeom>
        </p:spPr>
      </p:pic>
    </p:spTree>
    <p:extLst>
      <p:ext uri="{BB962C8B-B14F-4D97-AF65-F5344CB8AC3E}">
        <p14:creationId xmlns:p14="http://schemas.microsoft.com/office/powerpoint/2010/main" val="335717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8031C-4DB1-65DD-0A7A-C3C88171C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26FC8C-5622-FC1D-4C08-8E3CDF1FBC8F}"/>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/laboratory/2d_quad9_channel: </a:t>
            </a:r>
            <a:br>
              <a:rPr lang="en-US" dirty="0"/>
            </a:br>
            <a:r>
              <a:rPr lang="en-US" dirty="0"/>
              <a:t>What About Tet4 vs Hex8?</a:t>
            </a:r>
          </a:p>
        </p:txBody>
      </p:sp>
      <p:sp>
        <p:nvSpPr>
          <p:cNvPr id="3" name="Slide Number Placeholder 2">
            <a:extLst>
              <a:ext uri="{FF2B5EF4-FFF2-40B4-BE49-F238E27FC236}">
                <a16:creationId xmlns:a16="http://schemas.microsoft.com/office/drawing/2014/main" id="{F9FEE641-5D95-DF44-571E-61EF7C9272F0}"/>
              </a:ext>
            </a:extLst>
          </p:cNvPr>
          <p:cNvSpPr>
            <a:spLocks noGrp="1"/>
          </p:cNvSpPr>
          <p:nvPr>
            <p:ph type="sldNum" sz="quarter" idx="10"/>
          </p:nvPr>
        </p:nvSpPr>
        <p:spPr/>
        <p:txBody>
          <a:bodyPr/>
          <a:lstStyle/>
          <a:p>
            <a:fld id="{4FAB73BC-B049-4115-A692-8D63A059BFB8}" type="slidenum">
              <a:rPr lang="en-US" smtClean="0"/>
              <a:pPr/>
              <a:t>15</a:t>
            </a:fld>
            <a:endParaRPr lang="en-US" dirty="0"/>
          </a:p>
        </p:txBody>
      </p:sp>
      <p:pic>
        <p:nvPicPr>
          <p:cNvPr id="14" name="Picture 13">
            <a:extLst>
              <a:ext uri="{FF2B5EF4-FFF2-40B4-BE49-F238E27FC236}">
                <a16:creationId xmlns:a16="http://schemas.microsoft.com/office/drawing/2014/main" id="{4B3011A9-3F81-AAA5-D215-E0054BE38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05" y="1143000"/>
            <a:ext cx="10282990" cy="4572000"/>
          </a:xfrm>
          <a:prstGeom prst="rect">
            <a:avLst/>
          </a:prstGeom>
        </p:spPr>
      </p:pic>
    </p:spTree>
    <p:extLst>
      <p:ext uri="{BB962C8B-B14F-4D97-AF65-F5344CB8AC3E}">
        <p14:creationId xmlns:p14="http://schemas.microsoft.com/office/powerpoint/2010/main" val="33128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A758A-4B99-9868-22D7-A7D082F9EF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C0354A-B6E0-B274-7E51-22412AC82BCC}"/>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/laboratory/2d_quad9_channel: </a:t>
            </a:r>
            <a:br>
              <a:rPr lang="en-US" dirty="0"/>
            </a:br>
            <a:r>
              <a:rPr lang="en-US" dirty="0"/>
              <a:t>What About Tet4 vs Hex8?</a:t>
            </a:r>
          </a:p>
        </p:txBody>
      </p:sp>
      <p:sp>
        <p:nvSpPr>
          <p:cNvPr id="3" name="Slide Number Placeholder 2">
            <a:extLst>
              <a:ext uri="{FF2B5EF4-FFF2-40B4-BE49-F238E27FC236}">
                <a16:creationId xmlns:a16="http://schemas.microsoft.com/office/drawing/2014/main" id="{35C469FD-7A97-BCF6-07A0-C507C472EBA9}"/>
              </a:ext>
            </a:extLst>
          </p:cNvPr>
          <p:cNvSpPr>
            <a:spLocks noGrp="1"/>
          </p:cNvSpPr>
          <p:nvPr>
            <p:ph type="sldNum" sz="quarter" idx="10"/>
          </p:nvPr>
        </p:nvSpPr>
        <p:spPr/>
        <p:txBody>
          <a:bodyPr/>
          <a:lstStyle/>
          <a:p>
            <a:fld id="{4FAB73BC-B049-4115-A692-8D63A059BFB8}" type="slidenum">
              <a:rPr lang="en-US" smtClean="0"/>
              <a:pPr/>
              <a:t>16</a:t>
            </a:fld>
            <a:endParaRPr lang="en-US" dirty="0"/>
          </a:p>
        </p:txBody>
      </p:sp>
      <p:pic>
        <p:nvPicPr>
          <p:cNvPr id="12" name="Picture 11">
            <a:extLst>
              <a:ext uri="{FF2B5EF4-FFF2-40B4-BE49-F238E27FC236}">
                <a16:creationId xmlns:a16="http://schemas.microsoft.com/office/drawing/2014/main" id="{23EC10E0-FA44-7F02-C92C-9163DCD2D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05" y="1143000"/>
            <a:ext cx="10282990" cy="4572000"/>
          </a:xfrm>
          <a:prstGeom prst="rect">
            <a:avLst/>
          </a:prstGeom>
        </p:spPr>
      </p:pic>
      <p:sp>
        <p:nvSpPr>
          <p:cNvPr id="4" name="TextBox 3">
            <a:extLst>
              <a:ext uri="{FF2B5EF4-FFF2-40B4-BE49-F238E27FC236}">
                <a16:creationId xmlns:a16="http://schemas.microsoft.com/office/drawing/2014/main" id="{60498915-A354-3098-2634-A0C2C9D8CF1D}"/>
              </a:ext>
            </a:extLst>
          </p:cNvPr>
          <p:cNvSpPr txBox="1"/>
          <p:nvPr/>
        </p:nvSpPr>
        <p:spPr>
          <a:xfrm>
            <a:off x="1668162" y="6289589"/>
            <a:ext cx="0" cy="0"/>
          </a:xfrm>
          <a:prstGeom prst="rect">
            <a:avLst/>
          </a:prstGeom>
        </p:spPr>
        <p:txBody>
          <a:bodyPr vert="horz" wrap="none" lIns="91440" tIns="45720" rIns="91440" bIns="45720" rtlCol="0">
            <a:noAutofit/>
          </a:bodyPr>
          <a:lstStyle/>
          <a:p>
            <a:pPr algn="l"/>
            <a:r>
              <a:rPr lang="en-US" dirty="0"/>
              <a:t>~0.3% error in non-streamwise velocity components in the </a:t>
            </a:r>
            <a:r>
              <a:rPr lang="en-US" dirty="0" err="1"/>
              <a:t>tet</a:t>
            </a:r>
            <a:r>
              <a:rPr lang="en-US" dirty="0"/>
              <a:t>-based result, ~0% for Hex8!!!</a:t>
            </a:r>
          </a:p>
        </p:txBody>
      </p:sp>
    </p:spTree>
    <p:extLst>
      <p:ext uri="{BB962C8B-B14F-4D97-AF65-F5344CB8AC3E}">
        <p14:creationId xmlns:p14="http://schemas.microsoft.com/office/powerpoint/2010/main" val="200490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B88E9-6A31-916D-704B-6DEC6C2670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8F759C-E7ED-B5C9-A816-5F4AD5F9ADB0}"/>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/laboratory/2d_quad9_channel: </a:t>
            </a:r>
            <a:br>
              <a:rPr lang="en-US" dirty="0"/>
            </a:br>
            <a:r>
              <a:rPr lang="en-US" dirty="0"/>
              <a:t>What About Tet4 vs Hex8?</a:t>
            </a:r>
          </a:p>
        </p:txBody>
      </p:sp>
      <p:sp>
        <p:nvSpPr>
          <p:cNvPr id="3" name="Slide Number Placeholder 2">
            <a:extLst>
              <a:ext uri="{FF2B5EF4-FFF2-40B4-BE49-F238E27FC236}">
                <a16:creationId xmlns:a16="http://schemas.microsoft.com/office/drawing/2014/main" id="{3337C2D1-9A77-CE15-11CF-DBD33BC50771}"/>
              </a:ext>
            </a:extLst>
          </p:cNvPr>
          <p:cNvSpPr>
            <a:spLocks noGrp="1"/>
          </p:cNvSpPr>
          <p:nvPr>
            <p:ph type="sldNum" sz="quarter" idx="10"/>
          </p:nvPr>
        </p:nvSpPr>
        <p:spPr/>
        <p:txBody>
          <a:bodyPr/>
          <a:lstStyle/>
          <a:p>
            <a:fld id="{4FAB73BC-B049-4115-A692-8D63A059BFB8}" type="slidenum">
              <a:rPr lang="en-US" smtClean="0"/>
              <a:pPr/>
              <a:t>17</a:t>
            </a:fld>
            <a:endParaRPr lang="en-US" dirty="0"/>
          </a:p>
        </p:txBody>
      </p:sp>
      <p:pic>
        <p:nvPicPr>
          <p:cNvPr id="9" name="Picture 8">
            <a:extLst>
              <a:ext uri="{FF2B5EF4-FFF2-40B4-BE49-F238E27FC236}">
                <a16:creationId xmlns:a16="http://schemas.microsoft.com/office/drawing/2014/main" id="{94FC0DDD-4086-DDE5-8EBC-AE3902212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05" y="1143000"/>
            <a:ext cx="10282990" cy="4572000"/>
          </a:xfrm>
          <a:prstGeom prst="rect">
            <a:avLst/>
          </a:prstGeom>
        </p:spPr>
      </p:pic>
      <p:sp>
        <p:nvSpPr>
          <p:cNvPr id="4" name="TextBox 3">
            <a:extLst>
              <a:ext uri="{FF2B5EF4-FFF2-40B4-BE49-F238E27FC236}">
                <a16:creationId xmlns:a16="http://schemas.microsoft.com/office/drawing/2014/main" id="{76FAC1FF-DF43-064E-7F6A-7A4148098A0C}"/>
              </a:ext>
            </a:extLst>
          </p:cNvPr>
          <p:cNvSpPr txBox="1"/>
          <p:nvPr/>
        </p:nvSpPr>
        <p:spPr>
          <a:xfrm>
            <a:off x="1668162" y="6289589"/>
            <a:ext cx="0" cy="0"/>
          </a:xfrm>
          <a:prstGeom prst="rect">
            <a:avLst/>
          </a:prstGeom>
        </p:spPr>
        <p:txBody>
          <a:bodyPr vert="horz" wrap="none" lIns="91440" tIns="45720" rIns="91440" bIns="45720" rtlCol="0">
            <a:noAutofit/>
          </a:bodyPr>
          <a:lstStyle/>
          <a:p>
            <a:pPr algn="l"/>
            <a:r>
              <a:rPr lang="en-US" dirty="0"/>
              <a:t>~0.3% error in non-streamwise velocity components in the </a:t>
            </a:r>
            <a:r>
              <a:rPr lang="en-US" dirty="0" err="1"/>
              <a:t>tet</a:t>
            </a:r>
            <a:r>
              <a:rPr lang="en-US" dirty="0"/>
              <a:t>-based result, ~0% for Hex8!!!</a:t>
            </a:r>
          </a:p>
        </p:txBody>
      </p:sp>
      <p:pic>
        <p:nvPicPr>
          <p:cNvPr id="6" name="Picture 5">
            <a:extLst>
              <a:ext uri="{FF2B5EF4-FFF2-40B4-BE49-F238E27FC236}">
                <a16:creationId xmlns:a16="http://schemas.microsoft.com/office/drawing/2014/main" id="{CC2C94EF-B1D6-F09C-E663-06A53467C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7498" y="4531667"/>
            <a:ext cx="2208823" cy="1500159"/>
          </a:xfrm>
          <a:prstGeom prst="rect">
            <a:avLst/>
          </a:prstGeom>
        </p:spPr>
      </p:pic>
      <p:sp>
        <p:nvSpPr>
          <p:cNvPr id="7" name="TextBox 6">
            <a:extLst>
              <a:ext uri="{FF2B5EF4-FFF2-40B4-BE49-F238E27FC236}">
                <a16:creationId xmlns:a16="http://schemas.microsoft.com/office/drawing/2014/main" id="{0F3DB4DB-5D71-714F-1F10-E2D9D1D72257}"/>
              </a:ext>
            </a:extLst>
          </p:cNvPr>
          <p:cNvSpPr txBox="1"/>
          <p:nvPr/>
        </p:nvSpPr>
        <p:spPr>
          <a:xfrm>
            <a:off x="5781334" y="5179704"/>
            <a:ext cx="0" cy="0"/>
          </a:xfrm>
          <a:prstGeom prst="rect">
            <a:avLst/>
          </a:prstGeom>
        </p:spPr>
        <p:txBody>
          <a:bodyPr vert="horz" wrap="none" lIns="91440" tIns="45720" rIns="91440" bIns="45720" rtlCol="0">
            <a:noAutofit/>
          </a:bodyPr>
          <a:lstStyle/>
          <a:p>
            <a:pPr algn="l"/>
            <a:r>
              <a:rPr lang="en-US" sz="1400" dirty="0" err="1"/>
              <a:t>Jiyuan</a:t>
            </a:r>
            <a:r>
              <a:rPr lang="en-US" sz="1400" dirty="0"/>
              <a:t> Tu, Guan-Heng Yeoh, </a:t>
            </a:r>
            <a:r>
              <a:rPr lang="en-US" sz="1400" dirty="0" err="1"/>
              <a:t>Chaoqun</a:t>
            </a:r>
            <a:r>
              <a:rPr lang="en-US" sz="1400" dirty="0"/>
              <a:t> Liu,</a:t>
            </a:r>
          </a:p>
          <a:p>
            <a:pPr algn="l"/>
            <a:r>
              <a:rPr lang="en-US" sz="1400" dirty="0"/>
              <a:t>Chapter 4 - CFD Mesh Generation: A Practical Guideline,</a:t>
            </a:r>
          </a:p>
          <a:p>
            <a:pPr algn="l"/>
            <a:r>
              <a:rPr lang="en-US" sz="1400" dirty="0"/>
              <a:t>Editor(s): </a:t>
            </a:r>
            <a:r>
              <a:rPr lang="en-US" sz="1400" dirty="0" err="1"/>
              <a:t>Jiyuan</a:t>
            </a:r>
            <a:r>
              <a:rPr lang="en-US" sz="1400" dirty="0"/>
              <a:t> Tu, Guan-Heng Yeoh, </a:t>
            </a:r>
            <a:r>
              <a:rPr lang="en-US" sz="1400" dirty="0" err="1"/>
              <a:t>Chaoqun</a:t>
            </a:r>
            <a:r>
              <a:rPr lang="en-US" sz="1400" dirty="0"/>
              <a:t> Liu,</a:t>
            </a:r>
          </a:p>
          <a:p>
            <a:pPr algn="l"/>
            <a:r>
              <a:rPr lang="en-US" sz="1400" dirty="0"/>
              <a:t>Computational Fluid Dynamics (Third Edition),</a:t>
            </a:r>
          </a:p>
          <a:p>
            <a:pPr algn="l"/>
            <a:r>
              <a:rPr lang="en-US" sz="1400" dirty="0"/>
              <a:t>Butterworth-Heinemann, 2018, Pages 125-154,</a:t>
            </a:r>
          </a:p>
        </p:txBody>
      </p:sp>
    </p:spTree>
    <p:extLst>
      <p:ext uri="{BB962C8B-B14F-4D97-AF65-F5344CB8AC3E}">
        <p14:creationId xmlns:p14="http://schemas.microsoft.com/office/powerpoint/2010/main" val="125144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2AAA4-8228-8BB9-B566-78AFD66B9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36E856-3341-D46F-DE61-21F2415611F6}"/>
              </a:ext>
            </a:extLst>
          </p:cNvPr>
          <p:cNvSpPr>
            <a:spLocks noGrp="1"/>
          </p:cNvSpPr>
          <p:nvPr>
            <p:ph type="title"/>
          </p:nvPr>
        </p:nvSpPr>
        <p:spPr/>
        <p:txBody>
          <a:bodyPr/>
          <a:lstStyle/>
          <a:p>
            <a:r>
              <a:rPr lang="en-US" dirty="0"/>
              <a:t>Unstructured Mesh Types (Review) and Results</a:t>
            </a:r>
          </a:p>
        </p:txBody>
      </p:sp>
      <p:sp>
        <p:nvSpPr>
          <p:cNvPr id="3" name="Slide Number Placeholder 2">
            <a:extLst>
              <a:ext uri="{FF2B5EF4-FFF2-40B4-BE49-F238E27FC236}">
                <a16:creationId xmlns:a16="http://schemas.microsoft.com/office/drawing/2014/main" id="{1F78D6DC-A310-3C1E-0D1D-08E4CDCC022F}"/>
              </a:ext>
            </a:extLst>
          </p:cNvPr>
          <p:cNvSpPr>
            <a:spLocks noGrp="1"/>
          </p:cNvSpPr>
          <p:nvPr>
            <p:ph type="sldNum" sz="quarter" idx="10"/>
          </p:nvPr>
        </p:nvSpPr>
        <p:spPr/>
        <p:txBody>
          <a:bodyPr/>
          <a:lstStyle/>
          <a:p>
            <a:fld id="{4FAB73BC-B049-4115-A692-8D63A059BFB8}" type="slidenum">
              <a:rPr lang="en-US" smtClean="0"/>
              <a:pPr/>
              <a:t>18</a:t>
            </a:fld>
            <a:endParaRPr lang="en-US" dirty="0"/>
          </a:p>
        </p:txBody>
      </p:sp>
      <p:pic>
        <p:nvPicPr>
          <p:cNvPr id="8" name="Picture 7">
            <a:extLst>
              <a:ext uri="{FF2B5EF4-FFF2-40B4-BE49-F238E27FC236}">
                <a16:creationId xmlns:a16="http://schemas.microsoft.com/office/drawing/2014/main" id="{F4DCDCF8-A31F-A875-523C-1954E113E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2200" y="1333884"/>
            <a:ext cx="2984500" cy="3632200"/>
          </a:xfrm>
          <a:prstGeom prst="rect">
            <a:avLst/>
          </a:prstGeom>
        </p:spPr>
      </p:pic>
      <p:pic>
        <p:nvPicPr>
          <p:cNvPr id="11" name="Picture 10">
            <a:extLst>
              <a:ext uri="{FF2B5EF4-FFF2-40B4-BE49-F238E27FC236}">
                <a16:creationId xmlns:a16="http://schemas.microsoft.com/office/drawing/2014/main" id="{35661129-A53A-56E8-B81C-70C767F66486}"/>
              </a:ext>
            </a:extLst>
          </p:cNvPr>
          <p:cNvPicPr>
            <a:picLocks noChangeAspect="1"/>
          </p:cNvPicPr>
          <p:nvPr/>
        </p:nvPicPr>
        <p:blipFill>
          <a:blip r:embed="rId3"/>
          <a:stretch>
            <a:fillRect/>
          </a:stretch>
        </p:blipFill>
        <p:spPr>
          <a:xfrm>
            <a:off x="46237" y="2615349"/>
            <a:ext cx="6108700" cy="4038600"/>
          </a:xfrm>
          <a:prstGeom prst="rect">
            <a:avLst/>
          </a:prstGeom>
        </p:spPr>
      </p:pic>
      <p:pic>
        <p:nvPicPr>
          <p:cNvPr id="13" name="Picture 12">
            <a:extLst>
              <a:ext uri="{FF2B5EF4-FFF2-40B4-BE49-F238E27FC236}">
                <a16:creationId xmlns:a16="http://schemas.microsoft.com/office/drawing/2014/main" id="{C0D5D721-846C-46E2-0E2F-F546DB38CD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0" y="5090085"/>
            <a:ext cx="5410200" cy="1257300"/>
          </a:xfrm>
          <a:prstGeom prst="rect">
            <a:avLst/>
          </a:prstGeom>
        </p:spPr>
      </p:pic>
      <p:pic>
        <p:nvPicPr>
          <p:cNvPr id="14" name="Picture 13">
            <a:extLst>
              <a:ext uri="{FF2B5EF4-FFF2-40B4-BE49-F238E27FC236}">
                <a16:creationId xmlns:a16="http://schemas.microsoft.com/office/drawing/2014/main" id="{E7259303-ADC3-63E9-8934-5920F9433F18}"/>
              </a:ext>
            </a:extLst>
          </p:cNvPr>
          <p:cNvPicPr>
            <a:picLocks noChangeAspect="1"/>
          </p:cNvPicPr>
          <p:nvPr/>
        </p:nvPicPr>
        <p:blipFill rotWithShape="1">
          <a:blip r:embed="rId5">
            <a:extLst>
              <a:ext uri="{28A0092B-C50C-407E-A947-70E740481C1C}">
                <a14:useLocalDpi xmlns:a14="http://schemas.microsoft.com/office/drawing/2010/main" val="0"/>
              </a:ext>
            </a:extLst>
          </a:blip>
          <a:srcRect l="48078" t="2107" r="31026" b="63016"/>
          <a:stretch/>
        </p:blipFill>
        <p:spPr>
          <a:xfrm>
            <a:off x="1804154" y="1152122"/>
            <a:ext cx="1527859" cy="1442477"/>
          </a:xfrm>
          <a:prstGeom prst="rect">
            <a:avLst/>
          </a:prstGeom>
        </p:spPr>
      </p:pic>
      <p:pic>
        <p:nvPicPr>
          <p:cNvPr id="15" name="Picture 14">
            <a:extLst>
              <a:ext uri="{FF2B5EF4-FFF2-40B4-BE49-F238E27FC236}">
                <a16:creationId xmlns:a16="http://schemas.microsoft.com/office/drawing/2014/main" id="{FB8506BC-AC1B-6B1F-8568-E7FC6E491A9A}"/>
              </a:ext>
            </a:extLst>
          </p:cNvPr>
          <p:cNvPicPr>
            <a:picLocks noChangeAspect="1"/>
          </p:cNvPicPr>
          <p:nvPr/>
        </p:nvPicPr>
        <p:blipFill rotWithShape="1">
          <a:blip r:embed="rId5">
            <a:extLst>
              <a:ext uri="{28A0092B-C50C-407E-A947-70E740481C1C}">
                <a14:useLocalDpi xmlns:a14="http://schemas.microsoft.com/office/drawing/2010/main" val="0"/>
              </a:ext>
            </a:extLst>
          </a:blip>
          <a:srcRect l="47824" t="37467" r="32943" b="31468"/>
          <a:stretch/>
        </p:blipFill>
        <p:spPr>
          <a:xfrm>
            <a:off x="7193437" y="1333884"/>
            <a:ext cx="1406325" cy="1284789"/>
          </a:xfrm>
          <a:prstGeom prst="rect">
            <a:avLst/>
          </a:prstGeom>
        </p:spPr>
      </p:pic>
      <p:pic>
        <p:nvPicPr>
          <p:cNvPr id="16" name="Picture 15">
            <a:extLst>
              <a:ext uri="{FF2B5EF4-FFF2-40B4-BE49-F238E27FC236}">
                <a16:creationId xmlns:a16="http://schemas.microsoft.com/office/drawing/2014/main" id="{84CF971B-705A-F1E6-5EB2-B336BBE51278}"/>
              </a:ext>
            </a:extLst>
          </p:cNvPr>
          <p:cNvPicPr>
            <a:picLocks noChangeAspect="1"/>
          </p:cNvPicPr>
          <p:nvPr/>
        </p:nvPicPr>
        <p:blipFill rotWithShape="1">
          <a:blip r:embed="rId5">
            <a:extLst>
              <a:ext uri="{28A0092B-C50C-407E-A947-70E740481C1C}">
                <a14:useLocalDpi xmlns:a14="http://schemas.microsoft.com/office/drawing/2010/main" val="0"/>
              </a:ext>
            </a:extLst>
          </a:blip>
          <a:srcRect l="3965" r="79413" b="66280"/>
          <a:stretch/>
        </p:blipFill>
        <p:spPr>
          <a:xfrm>
            <a:off x="3783725" y="1152122"/>
            <a:ext cx="1215341" cy="1394590"/>
          </a:xfrm>
          <a:prstGeom prst="rect">
            <a:avLst/>
          </a:prstGeom>
        </p:spPr>
      </p:pic>
      <p:pic>
        <p:nvPicPr>
          <p:cNvPr id="17" name="Picture 16">
            <a:extLst>
              <a:ext uri="{FF2B5EF4-FFF2-40B4-BE49-F238E27FC236}">
                <a16:creationId xmlns:a16="http://schemas.microsoft.com/office/drawing/2014/main" id="{7E057E4F-9C3E-39E4-47F8-B285921DD045}"/>
              </a:ext>
            </a:extLst>
          </p:cNvPr>
          <p:cNvPicPr>
            <a:picLocks noChangeAspect="1"/>
          </p:cNvPicPr>
          <p:nvPr/>
        </p:nvPicPr>
        <p:blipFill rotWithShape="1">
          <a:blip r:embed="rId5">
            <a:extLst>
              <a:ext uri="{28A0092B-C50C-407E-A947-70E740481C1C}">
                <a14:useLocalDpi xmlns:a14="http://schemas.microsoft.com/office/drawing/2010/main" val="0"/>
              </a:ext>
            </a:extLst>
          </a:blip>
          <a:srcRect t="34232" r="78247" b="35056"/>
          <a:stretch/>
        </p:blipFill>
        <p:spPr>
          <a:xfrm>
            <a:off x="5300974" y="1276511"/>
            <a:ext cx="1590555" cy="1270201"/>
          </a:xfrm>
          <a:prstGeom prst="rect">
            <a:avLst/>
          </a:prstGeom>
        </p:spPr>
      </p:pic>
      <p:sp>
        <p:nvSpPr>
          <p:cNvPr id="18" name="TextBox 17">
            <a:extLst>
              <a:ext uri="{FF2B5EF4-FFF2-40B4-BE49-F238E27FC236}">
                <a16:creationId xmlns:a16="http://schemas.microsoft.com/office/drawing/2014/main" id="{4D796986-6845-B9D4-EA72-D2197208A0F6}"/>
              </a:ext>
            </a:extLst>
          </p:cNvPr>
          <p:cNvSpPr txBox="1"/>
          <p:nvPr/>
        </p:nvSpPr>
        <p:spPr>
          <a:xfrm>
            <a:off x="2279382" y="761628"/>
            <a:ext cx="699230" cy="369332"/>
          </a:xfrm>
          <a:prstGeom prst="rect">
            <a:avLst/>
          </a:prstGeom>
          <a:noFill/>
        </p:spPr>
        <p:txBody>
          <a:bodyPr wrap="none" rtlCol="0">
            <a:spAutoFit/>
          </a:bodyPr>
          <a:lstStyle/>
          <a:p>
            <a:r>
              <a:rPr lang="en-US" dirty="0"/>
              <a:t>Hex8</a:t>
            </a:r>
          </a:p>
        </p:txBody>
      </p:sp>
      <p:sp>
        <p:nvSpPr>
          <p:cNvPr id="19" name="TextBox 18">
            <a:extLst>
              <a:ext uri="{FF2B5EF4-FFF2-40B4-BE49-F238E27FC236}">
                <a16:creationId xmlns:a16="http://schemas.microsoft.com/office/drawing/2014/main" id="{DBF89AC1-682B-2EEB-F1CC-6A3F19B613E8}"/>
              </a:ext>
            </a:extLst>
          </p:cNvPr>
          <p:cNvSpPr txBox="1"/>
          <p:nvPr/>
        </p:nvSpPr>
        <p:spPr>
          <a:xfrm>
            <a:off x="4041780" y="774628"/>
            <a:ext cx="630557" cy="369332"/>
          </a:xfrm>
          <a:prstGeom prst="rect">
            <a:avLst/>
          </a:prstGeom>
          <a:noFill/>
        </p:spPr>
        <p:txBody>
          <a:bodyPr wrap="none" rtlCol="0">
            <a:spAutoFit/>
          </a:bodyPr>
          <a:lstStyle/>
          <a:p>
            <a:r>
              <a:rPr lang="en-US" dirty="0"/>
              <a:t>Tet4</a:t>
            </a:r>
          </a:p>
        </p:txBody>
      </p:sp>
      <p:sp>
        <p:nvSpPr>
          <p:cNvPr id="20" name="TextBox 19">
            <a:extLst>
              <a:ext uri="{FF2B5EF4-FFF2-40B4-BE49-F238E27FC236}">
                <a16:creationId xmlns:a16="http://schemas.microsoft.com/office/drawing/2014/main" id="{A2C07F9A-E729-DABC-18F6-9ECF1E46813C}"/>
              </a:ext>
            </a:extLst>
          </p:cNvPr>
          <p:cNvSpPr txBox="1"/>
          <p:nvPr/>
        </p:nvSpPr>
        <p:spPr>
          <a:xfrm>
            <a:off x="5722435" y="788168"/>
            <a:ext cx="1146468" cy="369332"/>
          </a:xfrm>
          <a:prstGeom prst="rect">
            <a:avLst/>
          </a:prstGeom>
          <a:noFill/>
        </p:spPr>
        <p:txBody>
          <a:bodyPr wrap="none" rtlCol="0">
            <a:spAutoFit/>
          </a:bodyPr>
          <a:lstStyle/>
          <a:p>
            <a:r>
              <a:rPr lang="en-US" dirty="0"/>
              <a:t>Pyramid5</a:t>
            </a:r>
          </a:p>
        </p:txBody>
      </p:sp>
      <p:sp>
        <p:nvSpPr>
          <p:cNvPr id="21" name="TextBox 20">
            <a:extLst>
              <a:ext uri="{FF2B5EF4-FFF2-40B4-BE49-F238E27FC236}">
                <a16:creationId xmlns:a16="http://schemas.microsoft.com/office/drawing/2014/main" id="{7B51DEA8-DB09-B762-336B-706ABD8F6FB4}"/>
              </a:ext>
            </a:extLst>
          </p:cNvPr>
          <p:cNvSpPr txBox="1"/>
          <p:nvPr/>
        </p:nvSpPr>
        <p:spPr>
          <a:xfrm>
            <a:off x="7420471" y="751478"/>
            <a:ext cx="990207" cy="369332"/>
          </a:xfrm>
          <a:prstGeom prst="rect">
            <a:avLst/>
          </a:prstGeom>
          <a:noFill/>
        </p:spPr>
        <p:txBody>
          <a:bodyPr wrap="none" rtlCol="0">
            <a:spAutoFit/>
          </a:bodyPr>
          <a:lstStyle/>
          <a:p>
            <a:r>
              <a:rPr lang="en-US" dirty="0"/>
              <a:t>Wedge6</a:t>
            </a:r>
          </a:p>
        </p:txBody>
      </p:sp>
      <p:sp>
        <p:nvSpPr>
          <p:cNvPr id="22" name="Content Placeholder 3">
            <a:extLst>
              <a:ext uri="{FF2B5EF4-FFF2-40B4-BE49-F238E27FC236}">
                <a16:creationId xmlns:a16="http://schemas.microsoft.com/office/drawing/2014/main" id="{AE3545C1-9B93-F61D-0270-32A80D13C935}"/>
              </a:ext>
            </a:extLst>
          </p:cNvPr>
          <p:cNvSpPr>
            <a:spLocks noGrp="1"/>
          </p:cNvSpPr>
          <p:nvPr>
            <p:ph sz="quarter" idx="11"/>
          </p:nvPr>
        </p:nvSpPr>
        <p:spPr>
          <a:xfrm>
            <a:off x="6017004" y="4239328"/>
            <a:ext cx="5258830" cy="1081216"/>
          </a:xfrm>
        </p:spPr>
        <p:txBody>
          <a:bodyPr>
            <a:normAutofit/>
          </a:bodyPr>
          <a:lstStyle/>
          <a:p>
            <a:pPr algn="l"/>
            <a:r>
              <a:rPr lang="en-US" dirty="0"/>
              <a:t>Domino et al., “An assessment of atypical mesh topologies for low-Mach large-eddy simulation”, Computers &amp; Fluids, 2019 </a:t>
            </a:r>
            <a:endParaRPr lang="en-US" i="1" dirty="0"/>
          </a:p>
        </p:txBody>
      </p:sp>
      <p:sp>
        <p:nvSpPr>
          <p:cNvPr id="24" name="TextBox 23">
            <a:extLst>
              <a:ext uri="{FF2B5EF4-FFF2-40B4-BE49-F238E27FC236}">
                <a16:creationId xmlns:a16="http://schemas.microsoft.com/office/drawing/2014/main" id="{95351E3F-D26D-A629-D1C8-63D0D0ABE664}"/>
              </a:ext>
            </a:extLst>
          </p:cNvPr>
          <p:cNvSpPr txBox="1"/>
          <p:nvPr/>
        </p:nvSpPr>
        <p:spPr>
          <a:xfrm>
            <a:off x="1655790" y="5535823"/>
            <a:ext cx="0" cy="0"/>
          </a:xfrm>
          <a:prstGeom prst="rect">
            <a:avLst/>
          </a:prstGeom>
        </p:spPr>
        <p:txBody>
          <a:bodyPr vert="horz" wrap="none" lIns="91440" tIns="45720" rIns="91440" bIns="45720" rtlCol="0">
            <a:noAutofit/>
          </a:bodyPr>
          <a:lstStyle/>
          <a:p>
            <a:pPr algn="l"/>
            <a:r>
              <a:rPr lang="en-US" dirty="0"/>
              <a:t>Design order…..</a:t>
            </a:r>
          </a:p>
        </p:txBody>
      </p:sp>
    </p:spTree>
    <p:extLst>
      <p:ext uri="{BB962C8B-B14F-4D97-AF65-F5344CB8AC3E}">
        <p14:creationId xmlns:p14="http://schemas.microsoft.com/office/powerpoint/2010/main" val="418729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0A648-ADF4-BB1D-98B7-8309C906E6CF}"/>
              </a:ext>
            </a:extLst>
          </p:cNvPr>
          <p:cNvSpPr>
            <a:spLocks noGrp="1"/>
          </p:cNvSpPr>
          <p:nvPr>
            <p:ph type="title"/>
          </p:nvPr>
        </p:nvSpPr>
        <p:spPr/>
        <p:txBody>
          <a:bodyPr/>
          <a:lstStyle/>
          <a:p>
            <a:r>
              <a:rPr lang="en-US" dirty="0"/>
              <a:t>Conclusions</a:t>
            </a:r>
          </a:p>
        </p:txBody>
      </p:sp>
      <p:sp>
        <p:nvSpPr>
          <p:cNvPr id="3" name="Slide Number Placeholder 2">
            <a:extLst>
              <a:ext uri="{FF2B5EF4-FFF2-40B4-BE49-F238E27FC236}">
                <a16:creationId xmlns:a16="http://schemas.microsoft.com/office/drawing/2014/main" id="{26BC8812-A4DF-47ED-AF64-D9EAC9CBA7E8}"/>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B4B01436-45B3-8854-7877-E263FB24FA17}"/>
              </a:ext>
            </a:extLst>
          </p:cNvPr>
          <p:cNvSpPr>
            <a:spLocks noGrp="1"/>
          </p:cNvSpPr>
          <p:nvPr>
            <p:ph sz="quarter" idx="11"/>
          </p:nvPr>
        </p:nvSpPr>
        <p:spPr/>
        <p:txBody>
          <a:bodyPr/>
          <a:lstStyle/>
          <a:p>
            <a:pPr marL="342900" indent="-342900">
              <a:buFont typeface="Arial" panose="020B0604020202020204" pitchFamily="34" charset="0"/>
              <a:buChar char="•"/>
            </a:pPr>
            <a:r>
              <a:rPr lang="en-US" dirty="0"/>
              <a:t>In low-Mach fluid mechanics, we have a limited set of analytical solutions that can be used to ensure that neither coding nor conceptual discretization-like mistakes have been made</a:t>
            </a:r>
          </a:p>
          <a:p>
            <a:pPr marL="342900" indent="-342900">
              <a:buFont typeface="Arial" panose="020B0604020202020204" pitchFamily="34" charset="0"/>
              <a:buChar char="•"/>
            </a:pPr>
            <a:r>
              <a:rPr lang="en-US" dirty="0"/>
              <a:t>In this module, we have reviewed three of the simplest cases</a:t>
            </a:r>
          </a:p>
          <a:p>
            <a:pPr marL="342900" indent="-342900">
              <a:buFont typeface="Arial" panose="020B0604020202020204" pitchFamily="34" charset="0"/>
              <a:buChar char="•"/>
            </a:pPr>
            <a:r>
              <a:rPr lang="en-US" dirty="0"/>
              <a:t>As complexity increases, the method of manufactured solution (MMS) becomes. Powerful tool to ensure that the numerical scheme is converging as expected</a:t>
            </a:r>
          </a:p>
        </p:txBody>
      </p:sp>
      <p:pic>
        <p:nvPicPr>
          <p:cNvPr id="13" name="Picture 12">
            <a:extLst>
              <a:ext uri="{FF2B5EF4-FFF2-40B4-BE49-F238E27FC236}">
                <a16:creationId xmlns:a16="http://schemas.microsoft.com/office/drawing/2014/main" id="{73D0CB70-97B9-A377-091E-EF83CBCBE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61" y="3268386"/>
            <a:ext cx="5617369" cy="3200400"/>
          </a:xfrm>
          <a:prstGeom prst="rect">
            <a:avLst/>
          </a:prstGeom>
        </p:spPr>
      </p:pic>
      <p:pic>
        <p:nvPicPr>
          <p:cNvPr id="14" name="Picture 13">
            <a:extLst>
              <a:ext uri="{FF2B5EF4-FFF2-40B4-BE49-F238E27FC236}">
                <a16:creationId xmlns:a16="http://schemas.microsoft.com/office/drawing/2014/main" id="{FFF73B18-7FA0-E319-AA1A-108F22CD01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726" y="3268386"/>
            <a:ext cx="4329560" cy="3200400"/>
          </a:xfrm>
          <a:prstGeom prst="rect">
            <a:avLst/>
          </a:prstGeom>
        </p:spPr>
      </p:pic>
      <p:pic>
        <p:nvPicPr>
          <p:cNvPr id="15" name="Picture 14">
            <a:extLst>
              <a:ext uri="{FF2B5EF4-FFF2-40B4-BE49-F238E27FC236}">
                <a16:creationId xmlns:a16="http://schemas.microsoft.com/office/drawing/2014/main" id="{67C9F10C-F36A-76A7-0F4B-A6A9C95B7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0587" y="3268386"/>
            <a:ext cx="5780224" cy="3200400"/>
          </a:xfrm>
          <a:prstGeom prst="rect">
            <a:avLst/>
          </a:prstGeom>
        </p:spPr>
      </p:pic>
      <p:pic>
        <p:nvPicPr>
          <p:cNvPr id="16" name="Picture 15">
            <a:extLst>
              <a:ext uri="{FF2B5EF4-FFF2-40B4-BE49-F238E27FC236}">
                <a16:creationId xmlns:a16="http://schemas.microsoft.com/office/drawing/2014/main" id="{696A2A9D-1B01-6854-DF2F-B69C4A5F3C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2425" y="3268386"/>
            <a:ext cx="4191452" cy="3200400"/>
          </a:xfrm>
          <a:prstGeom prst="rect">
            <a:avLst/>
          </a:prstGeom>
        </p:spPr>
      </p:pic>
      <p:sp>
        <p:nvSpPr>
          <p:cNvPr id="17" name="TextBox 16">
            <a:extLst>
              <a:ext uri="{FF2B5EF4-FFF2-40B4-BE49-F238E27FC236}">
                <a16:creationId xmlns:a16="http://schemas.microsoft.com/office/drawing/2014/main" id="{D4FB8604-DC50-3970-CDD5-D2C073A4A387}"/>
              </a:ext>
            </a:extLst>
          </p:cNvPr>
          <p:cNvSpPr txBox="1"/>
          <p:nvPr/>
        </p:nvSpPr>
        <p:spPr>
          <a:xfrm>
            <a:off x="1355271" y="6547755"/>
            <a:ext cx="0" cy="0"/>
          </a:xfrm>
          <a:prstGeom prst="rect">
            <a:avLst/>
          </a:prstGeom>
        </p:spPr>
        <p:txBody>
          <a:bodyPr vert="horz" wrap="none" lIns="91440" tIns="45720" rIns="91440" bIns="45720" rtlCol="0">
            <a:noAutofit/>
          </a:bodyPr>
          <a:lstStyle/>
          <a:p>
            <a:pPr algn="l"/>
            <a:r>
              <a:rPr lang="en-US" dirty="0"/>
              <a:t>Other labs: dam break, Taylor Green decay, helium plume, open jet (see /laboratory for more)</a:t>
            </a:r>
          </a:p>
        </p:txBody>
      </p:sp>
    </p:spTree>
    <p:extLst>
      <p:ext uri="{BB962C8B-B14F-4D97-AF65-F5344CB8AC3E}">
        <p14:creationId xmlns:p14="http://schemas.microsoft.com/office/powerpoint/2010/main" val="248814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Focus on Three </a:t>
            </a:r>
            <a:r>
              <a:rPr lang="en-US" dirty="0" err="1"/>
              <a:t>Nalu</a:t>
            </a:r>
            <a:r>
              <a:rPr lang="en-US" dirty="0"/>
              <a:t>/</a:t>
            </a:r>
            <a:r>
              <a:rPr lang="en-US" dirty="0" err="1"/>
              <a:t>reg_tests</a:t>
            </a:r>
            <a:r>
              <a:rPr lang="en-US" dirty="0"/>
              <a:t>/</a:t>
            </a:r>
            <a:r>
              <a:rPr lang="en-US" dirty="0" err="1"/>
              <a:t>test_files</a:t>
            </a:r>
            <a:r>
              <a:rPr lang="en-US" dirty="0"/>
              <a:t>/laboratory</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2d_quad9_couette </a:t>
            </a:r>
          </a:p>
          <a:p>
            <a:pPr marL="342900" indent="-342900">
              <a:buFont typeface="Arial" panose="020B0604020202020204" pitchFamily="34" charset="0"/>
              <a:buChar char="•"/>
            </a:pPr>
            <a:r>
              <a:rPr lang="en-US" dirty="0"/>
              <a:t>2d_quad4_channel</a:t>
            </a:r>
          </a:p>
          <a:p>
            <a:pPr marL="342900" indent="-342900">
              <a:buFont typeface="Arial" panose="020B0604020202020204" pitchFamily="34" charset="0"/>
              <a:buChar char="•"/>
            </a:pPr>
            <a:r>
              <a:rPr lang="en-US" dirty="0"/>
              <a:t>3d_tet4_pipe</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spTree>
    <p:extLst>
      <p:ext uri="{BB962C8B-B14F-4D97-AF65-F5344CB8AC3E}">
        <p14:creationId xmlns:p14="http://schemas.microsoft.com/office/powerpoint/2010/main" val="408428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/laboratory/2d_quad9_couette: </a:t>
            </a:r>
            <a:br>
              <a:rPr lang="en-US" dirty="0"/>
            </a:br>
            <a:r>
              <a:rPr lang="en-US" dirty="0"/>
              <a:t>Geometry/Boundary Conditions </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Top, imposed velocity</a:t>
            </a:r>
          </a:p>
          <a:p>
            <a:pPr marL="342900" indent="-342900">
              <a:buFont typeface="Arial" panose="020B0604020202020204" pitchFamily="34" charset="0"/>
              <a:buChar char="•"/>
            </a:pPr>
            <a:r>
              <a:rPr lang="en-US" dirty="0"/>
              <a:t>Bottom, no-slip wall</a:t>
            </a:r>
          </a:p>
          <a:p>
            <a:pPr marL="342900" indent="-342900">
              <a:buFont typeface="Arial" panose="020B0604020202020204" pitchFamily="34" charset="0"/>
              <a:buChar char="•"/>
            </a:pPr>
            <a:r>
              <a:rPr lang="en-US" dirty="0"/>
              <a:t>Left and right sides, periodic</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7" name="Picture 6">
            <a:extLst>
              <a:ext uri="{FF2B5EF4-FFF2-40B4-BE49-F238E27FC236}">
                <a16:creationId xmlns:a16="http://schemas.microsoft.com/office/drawing/2014/main" id="{F166AB71-089D-C020-2B14-7B3057CA3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319" y="2534936"/>
            <a:ext cx="7772400" cy="4119013"/>
          </a:xfrm>
          <a:prstGeom prst="rect">
            <a:avLst/>
          </a:prstGeom>
        </p:spPr>
      </p:pic>
    </p:spTree>
    <p:extLst>
      <p:ext uri="{BB962C8B-B14F-4D97-AF65-F5344CB8AC3E}">
        <p14:creationId xmlns:p14="http://schemas.microsoft.com/office/powerpoint/2010/main" val="79997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/laboratory/2d_quad9_couette: </a:t>
            </a:r>
            <a:br>
              <a:rPr lang="en-US" dirty="0"/>
            </a:br>
            <a:r>
              <a:rPr lang="en-US" dirty="0"/>
              <a:t>Equations </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Subject to the imposed conditions, the momentum equation reduces to: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 analytical solutions (at a given Reynolds number):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Simple, and a linear profile</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23" name="Picture 22">
            <a:extLst>
              <a:ext uri="{FF2B5EF4-FFF2-40B4-BE49-F238E27FC236}">
                <a16:creationId xmlns:a16="http://schemas.microsoft.com/office/drawing/2014/main" id="{EB4FB26F-6119-3489-D4F2-4EBC29BA9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350" y="2017845"/>
            <a:ext cx="1308100" cy="673100"/>
          </a:xfrm>
          <a:prstGeom prst="rect">
            <a:avLst/>
          </a:prstGeom>
        </p:spPr>
      </p:pic>
      <p:pic>
        <p:nvPicPr>
          <p:cNvPr id="25" name="Picture 24">
            <a:extLst>
              <a:ext uri="{FF2B5EF4-FFF2-40B4-BE49-F238E27FC236}">
                <a16:creationId xmlns:a16="http://schemas.microsoft.com/office/drawing/2014/main" id="{2CF96066-947C-FC0E-2066-64F6CC78E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324" y="3874956"/>
            <a:ext cx="2032000" cy="292100"/>
          </a:xfrm>
          <a:prstGeom prst="rect">
            <a:avLst/>
          </a:prstGeom>
        </p:spPr>
      </p:pic>
      <p:pic>
        <p:nvPicPr>
          <p:cNvPr id="26" name="Picture 25">
            <a:extLst>
              <a:ext uri="{FF2B5EF4-FFF2-40B4-BE49-F238E27FC236}">
                <a16:creationId xmlns:a16="http://schemas.microsoft.com/office/drawing/2014/main" id="{0BF82CFA-7744-CF18-0E5E-B2B85BF52CBB}"/>
              </a:ext>
            </a:extLst>
          </p:cNvPr>
          <p:cNvPicPr>
            <a:picLocks noChangeAspect="1"/>
          </p:cNvPicPr>
          <p:nvPr/>
        </p:nvPicPr>
        <p:blipFill>
          <a:blip r:embed="rId4"/>
          <a:stretch>
            <a:fillRect/>
          </a:stretch>
        </p:blipFill>
        <p:spPr>
          <a:xfrm>
            <a:off x="4461119" y="3767006"/>
            <a:ext cx="1511300" cy="508000"/>
          </a:xfrm>
          <a:prstGeom prst="rect">
            <a:avLst/>
          </a:prstGeom>
        </p:spPr>
      </p:pic>
      <p:pic>
        <p:nvPicPr>
          <p:cNvPr id="27" name="Picture 26">
            <a:extLst>
              <a:ext uri="{FF2B5EF4-FFF2-40B4-BE49-F238E27FC236}">
                <a16:creationId xmlns:a16="http://schemas.microsoft.com/office/drawing/2014/main" id="{EBF698FD-0764-42C1-A023-F95EEE2EAD78}"/>
              </a:ext>
            </a:extLst>
          </p:cNvPr>
          <p:cNvPicPr>
            <a:picLocks noChangeAspect="1"/>
          </p:cNvPicPr>
          <p:nvPr/>
        </p:nvPicPr>
        <p:blipFill>
          <a:blip r:embed="rId5"/>
          <a:stretch>
            <a:fillRect/>
          </a:stretch>
        </p:blipFill>
        <p:spPr>
          <a:xfrm>
            <a:off x="7684480" y="2898521"/>
            <a:ext cx="1409700" cy="647700"/>
          </a:xfrm>
          <a:prstGeom prst="rect">
            <a:avLst/>
          </a:prstGeom>
        </p:spPr>
      </p:pic>
    </p:spTree>
    <p:extLst>
      <p:ext uri="{BB962C8B-B14F-4D97-AF65-F5344CB8AC3E}">
        <p14:creationId xmlns:p14="http://schemas.microsoft.com/office/powerpoint/2010/main" val="365106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/laboratory/2d_quad9_couette: </a:t>
            </a:r>
            <a:br>
              <a:rPr lang="en-US" dirty="0"/>
            </a:br>
            <a:r>
              <a:rPr lang="en-US" dirty="0"/>
              <a:t>Simulation Results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Start-up adds additional complexity to the solution, however, at steady state, our profile is predicted to be linear</a:t>
            </a:r>
          </a:p>
          <a:p>
            <a:pPr marL="342900" indent="-34290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6" name="Picture 5">
            <a:extLst>
              <a:ext uri="{FF2B5EF4-FFF2-40B4-BE49-F238E27FC236}">
                <a16:creationId xmlns:a16="http://schemas.microsoft.com/office/drawing/2014/main" id="{132F1AEB-7F44-9C36-4010-554170A67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692" y="2274119"/>
            <a:ext cx="10024345" cy="4001774"/>
          </a:xfrm>
          <a:prstGeom prst="rect">
            <a:avLst/>
          </a:prstGeom>
        </p:spPr>
      </p:pic>
    </p:spTree>
    <p:extLst>
      <p:ext uri="{BB962C8B-B14F-4D97-AF65-F5344CB8AC3E}">
        <p14:creationId xmlns:p14="http://schemas.microsoft.com/office/powerpoint/2010/main" val="53483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/laboratory/2d_quad4_channel: </a:t>
            </a:r>
            <a:br>
              <a:rPr lang="en-US" dirty="0"/>
            </a:br>
            <a:r>
              <a:rPr lang="en-US" dirty="0"/>
              <a:t>Geometry/Boundary Conditions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Top and bottom, no-slip wall</a:t>
            </a:r>
          </a:p>
          <a:p>
            <a:pPr marL="342900" indent="-342900">
              <a:buFont typeface="Arial" panose="020B0604020202020204" pitchFamily="34" charset="0"/>
              <a:buChar char="•"/>
            </a:pPr>
            <a:r>
              <a:rPr lang="en-US" dirty="0"/>
              <a:t>Left and right sides, either open (specified pressure drop) or with a body force, periodic</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8" name="Picture 7">
            <a:extLst>
              <a:ext uri="{FF2B5EF4-FFF2-40B4-BE49-F238E27FC236}">
                <a16:creationId xmlns:a16="http://schemas.microsoft.com/office/drawing/2014/main" id="{41263440-6AB2-75E0-1A8C-FB06C3105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614" y="2868766"/>
            <a:ext cx="9566031" cy="3266223"/>
          </a:xfrm>
          <a:prstGeom prst="rect">
            <a:avLst/>
          </a:prstGeom>
        </p:spPr>
      </p:pic>
    </p:spTree>
    <p:extLst>
      <p:ext uri="{BB962C8B-B14F-4D97-AF65-F5344CB8AC3E}">
        <p14:creationId xmlns:p14="http://schemas.microsoft.com/office/powerpoint/2010/main" val="35365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/laboratory/2d_quad4_channel: </a:t>
            </a:r>
            <a:br>
              <a:rPr lang="en-US" dirty="0"/>
            </a:br>
            <a:r>
              <a:rPr lang="en-US" dirty="0"/>
              <a:t>Equations </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Subject to the imposed conditions, the momentum equation reduces to: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 analytical solutions (at a given Reynolds number):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Quadratic profile </a:t>
            </a:r>
          </a:p>
          <a:p>
            <a:pPr marL="342900" indent="-342900">
              <a:buFont typeface="Arial" panose="020B0604020202020204" pitchFamily="34" charset="0"/>
              <a:buChar char="•"/>
            </a:pPr>
            <a:r>
              <a:rPr lang="en-US" dirty="0"/>
              <a:t>Wall shear stress and pressure gradient balance:</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7" name="Picture 6">
            <a:extLst>
              <a:ext uri="{FF2B5EF4-FFF2-40B4-BE49-F238E27FC236}">
                <a16:creationId xmlns:a16="http://schemas.microsoft.com/office/drawing/2014/main" id="{60C48613-6B69-72A1-2A43-E1374B100AE1}"/>
              </a:ext>
            </a:extLst>
          </p:cNvPr>
          <p:cNvPicPr>
            <a:picLocks noChangeAspect="1"/>
          </p:cNvPicPr>
          <p:nvPr/>
        </p:nvPicPr>
        <p:blipFill>
          <a:blip r:embed="rId2"/>
          <a:stretch>
            <a:fillRect/>
          </a:stretch>
        </p:blipFill>
        <p:spPr>
          <a:xfrm>
            <a:off x="1089272" y="3766037"/>
            <a:ext cx="3378200" cy="685800"/>
          </a:xfrm>
          <a:prstGeom prst="rect">
            <a:avLst/>
          </a:prstGeom>
        </p:spPr>
      </p:pic>
      <p:pic>
        <p:nvPicPr>
          <p:cNvPr id="8" name="Picture 7">
            <a:extLst>
              <a:ext uri="{FF2B5EF4-FFF2-40B4-BE49-F238E27FC236}">
                <a16:creationId xmlns:a16="http://schemas.microsoft.com/office/drawing/2014/main" id="{B1E47D94-5F8C-ED0F-B17E-4203869A424E}"/>
              </a:ext>
            </a:extLst>
          </p:cNvPr>
          <p:cNvPicPr>
            <a:picLocks noChangeAspect="1"/>
          </p:cNvPicPr>
          <p:nvPr/>
        </p:nvPicPr>
        <p:blipFill>
          <a:blip r:embed="rId3"/>
          <a:stretch>
            <a:fillRect/>
          </a:stretch>
        </p:blipFill>
        <p:spPr>
          <a:xfrm>
            <a:off x="5095877" y="3785087"/>
            <a:ext cx="3073400" cy="647700"/>
          </a:xfrm>
          <a:prstGeom prst="rect">
            <a:avLst/>
          </a:prstGeom>
        </p:spPr>
      </p:pic>
      <p:pic>
        <p:nvPicPr>
          <p:cNvPr id="9" name="Picture 8">
            <a:extLst>
              <a:ext uri="{FF2B5EF4-FFF2-40B4-BE49-F238E27FC236}">
                <a16:creationId xmlns:a16="http://schemas.microsoft.com/office/drawing/2014/main" id="{6D690A0D-3222-D8C1-7F2C-AB97F7877A3C}"/>
              </a:ext>
            </a:extLst>
          </p:cNvPr>
          <p:cNvPicPr>
            <a:picLocks noChangeAspect="1"/>
          </p:cNvPicPr>
          <p:nvPr/>
        </p:nvPicPr>
        <p:blipFill>
          <a:blip r:embed="rId4"/>
          <a:stretch>
            <a:fillRect/>
          </a:stretch>
        </p:blipFill>
        <p:spPr>
          <a:xfrm>
            <a:off x="8797683" y="3785087"/>
            <a:ext cx="2146300" cy="647700"/>
          </a:xfrm>
          <a:prstGeom prst="rect">
            <a:avLst/>
          </a:prstGeom>
        </p:spPr>
      </p:pic>
      <p:pic>
        <p:nvPicPr>
          <p:cNvPr id="10" name="Picture 9">
            <a:extLst>
              <a:ext uri="{FF2B5EF4-FFF2-40B4-BE49-F238E27FC236}">
                <a16:creationId xmlns:a16="http://schemas.microsoft.com/office/drawing/2014/main" id="{F13F98C7-EE73-0383-300C-FDA2E4A599D0}"/>
              </a:ext>
            </a:extLst>
          </p:cNvPr>
          <p:cNvPicPr>
            <a:picLocks noChangeAspect="1"/>
          </p:cNvPicPr>
          <p:nvPr/>
        </p:nvPicPr>
        <p:blipFill>
          <a:blip r:embed="rId5"/>
          <a:stretch>
            <a:fillRect/>
          </a:stretch>
        </p:blipFill>
        <p:spPr>
          <a:xfrm>
            <a:off x="7677638" y="2832348"/>
            <a:ext cx="1854200" cy="660400"/>
          </a:xfrm>
          <a:prstGeom prst="rect">
            <a:avLst/>
          </a:prstGeom>
        </p:spPr>
      </p:pic>
      <p:pic>
        <p:nvPicPr>
          <p:cNvPr id="11" name="Picture 10">
            <a:extLst>
              <a:ext uri="{FF2B5EF4-FFF2-40B4-BE49-F238E27FC236}">
                <a16:creationId xmlns:a16="http://schemas.microsoft.com/office/drawing/2014/main" id="{7167C80B-696A-22F4-3863-A1B3B8F8EA8B}"/>
              </a:ext>
            </a:extLst>
          </p:cNvPr>
          <p:cNvPicPr>
            <a:picLocks noChangeAspect="1"/>
          </p:cNvPicPr>
          <p:nvPr/>
        </p:nvPicPr>
        <p:blipFill>
          <a:blip r:embed="rId6"/>
          <a:stretch>
            <a:fillRect/>
          </a:stretch>
        </p:blipFill>
        <p:spPr>
          <a:xfrm>
            <a:off x="4168777" y="6018949"/>
            <a:ext cx="2463800" cy="635000"/>
          </a:xfrm>
          <a:prstGeom prst="rect">
            <a:avLst/>
          </a:prstGeom>
        </p:spPr>
      </p:pic>
      <p:pic>
        <p:nvPicPr>
          <p:cNvPr id="12" name="Picture 11">
            <a:extLst>
              <a:ext uri="{FF2B5EF4-FFF2-40B4-BE49-F238E27FC236}">
                <a16:creationId xmlns:a16="http://schemas.microsoft.com/office/drawing/2014/main" id="{6F62A7A2-54E4-61BF-FC3B-C7297DA97C2F}"/>
              </a:ext>
            </a:extLst>
          </p:cNvPr>
          <p:cNvPicPr>
            <a:picLocks noChangeAspect="1"/>
          </p:cNvPicPr>
          <p:nvPr/>
        </p:nvPicPr>
        <p:blipFill>
          <a:blip r:embed="rId7"/>
          <a:stretch>
            <a:fillRect/>
          </a:stretch>
        </p:blipFill>
        <p:spPr>
          <a:xfrm>
            <a:off x="3194414" y="1965569"/>
            <a:ext cx="1460500" cy="622300"/>
          </a:xfrm>
          <a:prstGeom prst="rect">
            <a:avLst/>
          </a:prstGeom>
        </p:spPr>
      </p:pic>
      <p:sp>
        <p:nvSpPr>
          <p:cNvPr id="6" name="Oval 5">
            <a:extLst>
              <a:ext uri="{FF2B5EF4-FFF2-40B4-BE49-F238E27FC236}">
                <a16:creationId xmlns:a16="http://schemas.microsoft.com/office/drawing/2014/main" id="{ED8E2132-2119-BC2E-B711-C3B329F824BC}"/>
              </a:ext>
            </a:extLst>
          </p:cNvPr>
          <p:cNvSpPr/>
          <p:nvPr/>
        </p:nvSpPr>
        <p:spPr>
          <a:xfrm>
            <a:off x="6810130" y="3518387"/>
            <a:ext cx="914400" cy="914400"/>
          </a:xfrm>
          <a:prstGeom prst="ellipse">
            <a:avLst/>
          </a:prstGeom>
          <a:solidFill>
            <a:schemeClr val="accent2">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007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C0897-6F10-5F2E-A7C9-2C567A0912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A172E1-58FE-F9F9-2C52-11C9C15651E7}"/>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/laboratory/2d_quad4_channel: </a:t>
            </a:r>
            <a:br>
              <a:rPr lang="en-US" dirty="0"/>
            </a:br>
            <a:r>
              <a:rPr lang="en-US" dirty="0"/>
              <a:t>Sizing</a:t>
            </a:r>
          </a:p>
        </p:txBody>
      </p:sp>
      <p:sp>
        <p:nvSpPr>
          <p:cNvPr id="3" name="Slide Number Placeholder 2">
            <a:extLst>
              <a:ext uri="{FF2B5EF4-FFF2-40B4-BE49-F238E27FC236}">
                <a16:creationId xmlns:a16="http://schemas.microsoft.com/office/drawing/2014/main" id="{4D0E9EF1-2643-E5F3-E287-2C942D7FA6A9}"/>
              </a:ext>
            </a:extLst>
          </p:cNvPr>
          <p:cNvSpPr>
            <a:spLocks noGrp="1"/>
          </p:cNvSpPr>
          <p:nvPr>
            <p:ph type="sldNum" sz="quarter" idx="10"/>
          </p:nvPr>
        </p:nvSpPr>
        <p:spPr/>
        <p:txBody>
          <a:bodyPr/>
          <a:lstStyle/>
          <a:p>
            <a:fld id="{4FAB73BC-B049-4115-A692-8D63A059BFB8}" type="slidenum">
              <a:rPr lang="en-US" smtClean="0"/>
              <a:pPr/>
              <a:t>8</a:t>
            </a:fld>
            <a:endParaRPr lang="en-US" dirty="0"/>
          </a:p>
        </p:txBody>
      </p:sp>
      <p:pic>
        <p:nvPicPr>
          <p:cNvPr id="5" name="Picture 4">
            <a:extLst>
              <a:ext uri="{FF2B5EF4-FFF2-40B4-BE49-F238E27FC236}">
                <a16:creationId xmlns:a16="http://schemas.microsoft.com/office/drawing/2014/main" id="{AC830173-A42A-5EF3-D97E-9D1317B9979B}"/>
              </a:ext>
            </a:extLst>
          </p:cNvPr>
          <p:cNvPicPr>
            <a:picLocks noChangeAspect="1"/>
          </p:cNvPicPr>
          <p:nvPr/>
        </p:nvPicPr>
        <p:blipFill>
          <a:blip r:embed="rId2">
            <a:extLst>
              <a:ext uri="{28A0092B-C50C-407E-A947-70E740481C1C}">
                <a14:useLocalDpi xmlns:a14="http://schemas.microsoft.com/office/drawing/2010/main" val="0"/>
              </a:ext>
            </a:extLst>
          </a:blip>
          <a:srcRect t="10665"/>
          <a:stretch/>
        </p:blipFill>
        <p:spPr>
          <a:xfrm>
            <a:off x="3780824" y="1272209"/>
            <a:ext cx="7772400" cy="5223034"/>
          </a:xfrm>
          <a:prstGeom prst="rect">
            <a:avLst/>
          </a:prstGeom>
        </p:spPr>
      </p:pic>
      <p:sp>
        <p:nvSpPr>
          <p:cNvPr id="6" name="Content Placeholder 3">
            <a:extLst>
              <a:ext uri="{FF2B5EF4-FFF2-40B4-BE49-F238E27FC236}">
                <a16:creationId xmlns:a16="http://schemas.microsoft.com/office/drawing/2014/main" id="{F186129C-C3BA-77B0-4460-DD2F63A79626}"/>
              </a:ext>
            </a:extLst>
          </p:cNvPr>
          <p:cNvSpPr>
            <a:spLocks noGrp="1"/>
          </p:cNvSpPr>
          <p:nvPr>
            <p:ph sz="quarter" idx="11"/>
          </p:nvPr>
        </p:nvSpPr>
        <p:spPr>
          <a:xfrm>
            <a:off x="647700" y="1409700"/>
            <a:ext cx="3257035" cy="4610100"/>
          </a:xfrm>
        </p:spPr>
        <p:txBody>
          <a:bodyPr/>
          <a:lstStyle/>
          <a:p>
            <a:pPr marL="342900" indent="-342900">
              <a:buFont typeface="Arial" panose="020B0604020202020204" pitchFamily="34" charset="0"/>
              <a:buChar char="•"/>
            </a:pPr>
            <a:r>
              <a:rPr lang="en-US" dirty="0"/>
              <a:t>Let’s run at Re</a:t>
            </a:r>
            <a:r>
              <a:rPr lang="en-US" baseline="-25000" dirty="0">
                <a:latin typeface="Symbol" pitchFamily="2" charset="2"/>
              </a:rPr>
              <a:t>t</a:t>
            </a:r>
            <a:r>
              <a:rPr lang="en-US" dirty="0"/>
              <a:t>=10</a:t>
            </a:r>
          </a:p>
          <a:p>
            <a:endParaRPr lang="en-US" dirty="0"/>
          </a:p>
          <a:p>
            <a:r>
              <a:rPr lang="en-US" dirty="0"/>
              <a:t>Reynolds number: </a:t>
            </a:r>
          </a:p>
          <a:p>
            <a:pPr marL="342900" indent="-342900">
              <a:buFont typeface="Arial" panose="020B0604020202020204" pitchFamily="34" charset="0"/>
              <a:buChar char="•"/>
            </a:pPr>
            <a:r>
              <a:rPr lang="en-US" dirty="0"/>
              <a:t>Ratio of inertial to viscous forces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this channel, define Reynolds number based on the wall friction velocity, </a:t>
            </a:r>
            <a:r>
              <a:rPr lang="en-US" dirty="0" err="1"/>
              <a:t>u</a:t>
            </a:r>
            <a:r>
              <a:rPr lang="en-US" baseline="-25000" dirty="0" err="1">
                <a:latin typeface="Symbol" pitchFamily="2" charset="2"/>
              </a:rPr>
              <a:t>t</a:t>
            </a:r>
            <a:r>
              <a:rPr lang="en-US" baseline="-25000" dirty="0">
                <a:latin typeface="Symbol" pitchFamily="2" charset="2"/>
              </a:rPr>
              <a:t> </a:t>
            </a:r>
            <a:r>
              <a:rPr lang="en-US" dirty="0"/>
              <a:t>(at H/2 length scale)</a:t>
            </a:r>
          </a:p>
        </p:txBody>
      </p:sp>
      <p:pic>
        <p:nvPicPr>
          <p:cNvPr id="8" name="Picture 7">
            <a:extLst>
              <a:ext uri="{FF2B5EF4-FFF2-40B4-BE49-F238E27FC236}">
                <a16:creationId xmlns:a16="http://schemas.microsoft.com/office/drawing/2014/main" id="{D53F1C5A-A226-3D98-83BC-3CDA5B096E30}"/>
              </a:ext>
            </a:extLst>
          </p:cNvPr>
          <p:cNvPicPr>
            <a:picLocks noChangeAspect="1"/>
          </p:cNvPicPr>
          <p:nvPr/>
        </p:nvPicPr>
        <p:blipFill>
          <a:blip r:embed="rId3"/>
          <a:stretch>
            <a:fillRect/>
          </a:stretch>
        </p:blipFill>
        <p:spPr>
          <a:xfrm>
            <a:off x="1367824" y="3387624"/>
            <a:ext cx="1498600" cy="647700"/>
          </a:xfrm>
          <a:prstGeom prst="rect">
            <a:avLst/>
          </a:prstGeom>
        </p:spPr>
      </p:pic>
      <p:pic>
        <p:nvPicPr>
          <p:cNvPr id="14" name="Picture 13">
            <a:extLst>
              <a:ext uri="{FF2B5EF4-FFF2-40B4-BE49-F238E27FC236}">
                <a16:creationId xmlns:a16="http://schemas.microsoft.com/office/drawing/2014/main" id="{893CD46C-14D1-CFB3-E08E-25297BF8EDBB}"/>
              </a:ext>
            </a:extLst>
          </p:cNvPr>
          <p:cNvPicPr>
            <a:picLocks noChangeAspect="1"/>
          </p:cNvPicPr>
          <p:nvPr/>
        </p:nvPicPr>
        <p:blipFill>
          <a:blip r:embed="rId4"/>
          <a:stretch>
            <a:fillRect/>
          </a:stretch>
        </p:blipFill>
        <p:spPr>
          <a:xfrm>
            <a:off x="1163592" y="6063264"/>
            <a:ext cx="1854200" cy="660400"/>
          </a:xfrm>
          <a:prstGeom prst="rect">
            <a:avLst/>
          </a:prstGeom>
        </p:spPr>
      </p:pic>
    </p:spTree>
    <p:extLst>
      <p:ext uri="{BB962C8B-B14F-4D97-AF65-F5344CB8AC3E}">
        <p14:creationId xmlns:p14="http://schemas.microsoft.com/office/powerpoint/2010/main" val="108432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D969A-CE4C-2DF7-ECD5-B64D0CB16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4D7C2E-E5A8-5B31-04FC-B52664E2C8AF}"/>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/laboratory/2d_quad4_channel: </a:t>
            </a:r>
            <a:br>
              <a:rPr lang="en-US" dirty="0"/>
            </a:br>
            <a:r>
              <a:rPr lang="en-US" dirty="0"/>
              <a:t>Simulation Results</a:t>
            </a:r>
          </a:p>
        </p:txBody>
      </p:sp>
      <p:sp>
        <p:nvSpPr>
          <p:cNvPr id="3" name="Slide Number Placeholder 2">
            <a:extLst>
              <a:ext uri="{FF2B5EF4-FFF2-40B4-BE49-F238E27FC236}">
                <a16:creationId xmlns:a16="http://schemas.microsoft.com/office/drawing/2014/main" id="{BE29EBC2-1AAB-5D03-1C0A-8F3AEE4EA363}"/>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8" name="Picture 7">
            <a:extLst>
              <a:ext uri="{FF2B5EF4-FFF2-40B4-BE49-F238E27FC236}">
                <a16:creationId xmlns:a16="http://schemas.microsoft.com/office/drawing/2014/main" id="{58DD77F2-DD15-1335-551F-C5F25F26B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100992"/>
            <a:ext cx="7124700" cy="3644900"/>
          </a:xfrm>
          <a:prstGeom prst="rect">
            <a:avLst/>
          </a:prstGeom>
        </p:spPr>
      </p:pic>
      <p:pic>
        <p:nvPicPr>
          <p:cNvPr id="9" name="Picture 8">
            <a:extLst>
              <a:ext uri="{FF2B5EF4-FFF2-40B4-BE49-F238E27FC236}">
                <a16:creationId xmlns:a16="http://schemas.microsoft.com/office/drawing/2014/main" id="{CEB6922C-AF16-2310-6D4E-4C077FB465F8}"/>
              </a:ext>
            </a:extLst>
          </p:cNvPr>
          <p:cNvPicPr>
            <a:picLocks noChangeAspect="1"/>
          </p:cNvPicPr>
          <p:nvPr/>
        </p:nvPicPr>
        <p:blipFill>
          <a:blip r:embed="rId3">
            <a:extLst>
              <a:ext uri="{28A0092B-C50C-407E-A947-70E740481C1C}">
                <a14:useLocalDpi xmlns:a14="http://schemas.microsoft.com/office/drawing/2010/main" val="0"/>
              </a:ext>
            </a:extLst>
          </a:blip>
          <a:srcRect l="31252" t="62475" r="33388" b="28516"/>
          <a:stretch/>
        </p:blipFill>
        <p:spPr>
          <a:xfrm>
            <a:off x="647700" y="2261287"/>
            <a:ext cx="3978577" cy="951813"/>
          </a:xfrm>
          <a:prstGeom prst="rect">
            <a:avLst/>
          </a:prstGeom>
        </p:spPr>
      </p:pic>
      <p:sp>
        <p:nvSpPr>
          <p:cNvPr id="10" name="Content Placeholder 3">
            <a:extLst>
              <a:ext uri="{FF2B5EF4-FFF2-40B4-BE49-F238E27FC236}">
                <a16:creationId xmlns:a16="http://schemas.microsoft.com/office/drawing/2014/main" id="{7099EB80-8181-7BAB-5CC4-F39A94004986}"/>
              </a:ext>
            </a:extLst>
          </p:cNvPr>
          <p:cNvSpPr>
            <a:spLocks noGrp="1"/>
          </p:cNvSpPr>
          <p:nvPr>
            <p:ph sz="quarter" idx="11"/>
          </p:nvPr>
        </p:nvSpPr>
        <p:spPr>
          <a:xfrm>
            <a:off x="647700" y="1409699"/>
            <a:ext cx="3257035" cy="5187043"/>
          </a:xfrm>
        </p:spPr>
        <p:txBody>
          <a:bodyPr>
            <a:normAutofit/>
          </a:bodyPr>
          <a:lstStyle/>
          <a:p>
            <a:r>
              <a:rPr lang="en-US" dirty="0"/>
              <a:t>Analytical Expression:</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Zero Error when evaluating the norm at the nodes (in general, we may integrate over a domain and choose integration points that are not </a:t>
            </a:r>
            <a:r>
              <a:rPr lang="en-US" i="1" dirty="0" err="1"/>
              <a:t>nodally</a:t>
            </a:r>
            <a:r>
              <a:rPr lang="en-US" i="1" dirty="0"/>
              <a:t>-lumped</a:t>
            </a:r>
          </a:p>
          <a:p>
            <a:pPr marL="342900" indent="-342900">
              <a:buFont typeface="Arial" panose="020B0604020202020204" pitchFamily="34" charset="0"/>
              <a:buChar char="•"/>
            </a:pPr>
            <a:r>
              <a:rPr lang="en-US" dirty="0"/>
              <a:t>However, the wall shear stress is not – why?</a:t>
            </a:r>
          </a:p>
          <a:p>
            <a:endParaRPr lang="en-US" i="1" dirty="0"/>
          </a:p>
          <a:p>
            <a:endParaRPr lang="en-US" i="1" dirty="0"/>
          </a:p>
        </p:txBody>
      </p:sp>
    </p:spTree>
    <p:extLst>
      <p:ext uri="{BB962C8B-B14F-4D97-AF65-F5344CB8AC3E}">
        <p14:creationId xmlns:p14="http://schemas.microsoft.com/office/powerpoint/2010/main" val="246626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7203</TotalTime>
  <Words>956</Words>
  <Application>Microsoft Macintosh PowerPoint</Application>
  <PresentationFormat>Widescreen</PresentationFormat>
  <Paragraphs>142</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Calibri</vt:lpstr>
      <vt:lpstr>Wingdings</vt:lpstr>
      <vt:lpstr>Courier New</vt:lpstr>
      <vt:lpstr>Open Sans bold</vt:lpstr>
      <vt:lpstr>Open Sans</vt:lpstr>
      <vt:lpstr>Symbol</vt:lpstr>
      <vt:lpstr>Arial</vt:lpstr>
      <vt:lpstr>Sandia Angles</vt:lpstr>
      <vt:lpstr>ME469: A Verification and Validation (V&amp;V) Methodology: Laboratory</vt:lpstr>
      <vt:lpstr>Focus on Three Nalu/reg_tests/test_files/laboratory</vt:lpstr>
      <vt:lpstr>Nalu/reg_tests/test_files/laboratory/2d_quad9_couette:  Geometry/Boundary Conditions </vt:lpstr>
      <vt:lpstr>Nalu/reg_tests/test_files/laboratory/2d_quad9_couette:  Equations </vt:lpstr>
      <vt:lpstr>Nalu/reg_tests/test_files/laboratory/2d_quad9_couette:  Simulation Results</vt:lpstr>
      <vt:lpstr>Nalu/reg_tests/test_files/laboratory/2d_quad4_channel:  Geometry/Boundary Conditions</vt:lpstr>
      <vt:lpstr>Nalu/reg_tests/test_files/laboratory/2d_quad4_channel:  Equations </vt:lpstr>
      <vt:lpstr>Nalu/reg_tests/test_files/laboratory/2d_quad4_channel:  Sizing</vt:lpstr>
      <vt:lpstr>Nalu/reg_tests/test_files/laboratory/2d_quad4_channel:  Simulation Results</vt:lpstr>
      <vt:lpstr>Nalu/reg_tests/test_files/laboratory/3d_tet4_pipe:  Geometry/Boundary Conditions</vt:lpstr>
      <vt:lpstr>Nalu/reg_tests/test_files/laboratory/ 3d_tet4_pipe:  Equations </vt:lpstr>
      <vt:lpstr>Nalu/reg_tests/test_files/laboratory/ 3d_tet4_pipe:  Sizing </vt:lpstr>
      <vt:lpstr>Nalu/reg_tests/test_files/laboratory/2d_quad9_channel:  Simulation Results </vt:lpstr>
      <vt:lpstr>Nalu/reg_tests/test_files/laboratory/2d_quad9_channel:  Simulation Results </vt:lpstr>
      <vt:lpstr>Nalu/reg_tests/test_files/laboratory/2d_quad9_channel:  What About Tet4 vs Hex8?</vt:lpstr>
      <vt:lpstr>Nalu/reg_tests/test_files/laboratory/2d_quad9_channel:  What About Tet4 vs Hex8?</vt:lpstr>
      <vt:lpstr>Nalu/reg_tests/test_files/laboratory/2d_quad9_channel:  What About Tet4 vs Hex8?</vt:lpstr>
      <vt:lpstr>Unstructured Mesh Types (Review) and Results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637</cp:revision>
  <cp:lastPrinted>2022-11-15T19:00:23Z</cp:lastPrinted>
  <dcterms:created xsi:type="dcterms:W3CDTF">2018-07-21T13:25:45Z</dcterms:created>
  <dcterms:modified xsi:type="dcterms:W3CDTF">2025-04-17T20:43:36Z</dcterms:modified>
</cp:coreProperties>
</file>